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305" r:id="rId36"/>
    <p:sldId id="306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FFFF0"/>
    <a:srgbClr val="FFF8DC"/>
    <a:srgbClr val="FD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326" autoAdjust="0"/>
  </p:normalViewPr>
  <p:slideViewPr>
    <p:cSldViewPr snapToGrid="0">
      <p:cViewPr>
        <p:scale>
          <a:sx n="50" d="100"/>
          <a:sy n="50" d="100"/>
        </p:scale>
        <p:origin x="136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B70C0-15B4-4631-809A-A18E5885E662}" type="datetimeFigureOut">
              <a:rPr lang="ko-KR" altLang="en-US" smtClean="0"/>
              <a:t>2025-12-05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03F52-8D11-4588-9DE6-FBCB4B0AD8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06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03F52-8D11-4588-9DE6-FBCB4B0AD86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5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4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1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86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2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1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59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6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spc="4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4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55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none" spc="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0A13DE-9C99-F512-89C8-D11436E6C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ko-KR" altLang="en-US" sz="4000"/>
              <a:t>재무제표 기반 </a:t>
            </a:r>
            <a:r>
              <a:rPr lang="en-US" altLang="ko-KR" sz="4000"/>
              <a:t>5</a:t>
            </a:r>
            <a:r>
              <a:rPr lang="ko-KR" altLang="en-US" sz="4000"/>
              <a:t>대 게임사 주가 요인 분석</a:t>
            </a:r>
            <a:r>
              <a:rPr lang="en-US" altLang="ko-KR" sz="4000"/>
              <a:t>/</a:t>
            </a:r>
            <a:r>
              <a:rPr lang="ko-KR" altLang="en-US" sz="4000"/>
              <a:t>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36ACD6-7C27-5B47-5AA3-3246266D8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945712"/>
            <a:ext cx="3380437" cy="850392"/>
          </a:xfrm>
        </p:spPr>
        <p:txBody>
          <a:bodyPr anchor="b">
            <a:normAutofit/>
          </a:bodyPr>
          <a:lstStyle/>
          <a:p>
            <a:r>
              <a:rPr lang="en-US" altLang="ko-KR" sz="1800"/>
              <a:t>202144098 </a:t>
            </a:r>
            <a:r>
              <a:rPr lang="ko-KR" altLang="en-US" sz="1800"/>
              <a:t>이상현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추상적 금융 디지털 분석">
            <a:extLst>
              <a:ext uri="{FF2B5EF4-FFF2-40B4-BE49-F238E27FC236}">
                <a16:creationId xmlns:a16="http://schemas.microsoft.com/office/drawing/2014/main" id="{2B34991B-4F1C-6140-4592-583FDE33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1" r="9384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46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FEFCF-DBD5-59CF-49FF-FA07DDAF49D2}"/>
              </a:ext>
            </a:extLst>
          </p:cNvPr>
          <p:cNvSpPr txBox="1"/>
          <p:nvPr/>
        </p:nvSpPr>
        <p:spPr>
          <a:xfrm>
            <a:off x="685800" y="899024"/>
            <a:ext cx="3076032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데이터 수집</a:t>
            </a:r>
            <a:endParaRPr lang="en-US" altLang="ko-KR" sz="4000" b="1" cap="all" spc="30" dirty="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공시검색</a:t>
            </a:r>
            <a:r>
              <a:rPr lang="en-US" altLang="ko-KR" sz="4000" b="1" cap="all" spc="30" dirty="0"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502FBA-CBEF-4A9A-36D3-2B0308039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80771"/>
              </p:ext>
            </p:extLst>
          </p:nvPr>
        </p:nvGraphicFramePr>
        <p:xfrm>
          <a:off x="4038600" y="933659"/>
          <a:ext cx="7353302" cy="3476463"/>
        </p:xfrm>
        <a:graphic>
          <a:graphicData uri="http://schemas.openxmlformats.org/drawingml/2006/table">
            <a:tbl>
              <a:tblPr/>
              <a:tblGrid>
                <a:gridCol w="1162362">
                  <a:extLst>
                    <a:ext uri="{9D8B030D-6E8A-4147-A177-3AD203B41FA5}">
                      <a16:colId xmlns:a16="http://schemas.microsoft.com/office/drawing/2014/main" val="1111041485"/>
                    </a:ext>
                  </a:extLst>
                </a:gridCol>
                <a:gridCol w="1519584">
                  <a:extLst>
                    <a:ext uri="{9D8B030D-6E8A-4147-A177-3AD203B41FA5}">
                      <a16:colId xmlns:a16="http://schemas.microsoft.com/office/drawing/2014/main" val="4235919899"/>
                    </a:ext>
                  </a:extLst>
                </a:gridCol>
                <a:gridCol w="999283">
                  <a:extLst>
                    <a:ext uri="{9D8B030D-6E8A-4147-A177-3AD203B41FA5}">
                      <a16:colId xmlns:a16="http://schemas.microsoft.com/office/drawing/2014/main" val="2023288299"/>
                    </a:ext>
                  </a:extLst>
                </a:gridCol>
                <a:gridCol w="781844">
                  <a:extLst>
                    <a:ext uri="{9D8B030D-6E8A-4147-A177-3AD203B41FA5}">
                      <a16:colId xmlns:a16="http://schemas.microsoft.com/office/drawing/2014/main" val="1525799596"/>
                    </a:ext>
                  </a:extLst>
                </a:gridCol>
                <a:gridCol w="2890229">
                  <a:extLst>
                    <a:ext uri="{9D8B030D-6E8A-4147-A177-3AD203B41FA5}">
                      <a16:colId xmlns:a16="http://schemas.microsoft.com/office/drawing/2014/main" val="3841234165"/>
                    </a:ext>
                  </a:extLst>
                </a:gridCol>
              </a:tblGrid>
              <a:tr h="17024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1" i="0" u="none" strike="noStrike">
                          <a:solidFill>
                            <a:srgbClr val="2A2A2A"/>
                          </a:solidFill>
                          <a:effectLst/>
                          <a:latin typeface="Arial" panose="020B0604020202020204" pitchFamily="34" charset="0"/>
                        </a:rPr>
                        <a:t>요청키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1" i="0" u="none" strike="noStrike">
                          <a:solidFill>
                            <a:srgbClr val="2A2A2A"/>
                          </a:solidFill>
                          <a:effectLst/>
                          <a:latin typeface="Arial" panose="020B0604020202020204" pitchFamily="34" charset="0"/>
                        </a:rPr>
                        <a:t>명칭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1" i="0" u="none" strike="noStrike">
                          <a:solidFill>
                            <a:srgbClr val="2A2A2A"/>
                          </a:solidFill>
                          <a:effectLst/>
                          <a:latin typeface="Arial" panose="020B0604020202020204" pitchFamily="34" charset="0"/>
                        </a:rPr>
                        <a:t>타입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1" i="0" u="none" strike="noStrike">
                          <a:solidFill>
                            <a:srgbClr val="2A2A2A"/>
                          </a:solidFill>
                          <a:effectLst/>
                          <a:latin typeface="Arial" panose="020B0604020202020204" pitchFamily="34" charset="0"/>
                        </a:rPr>
                        <a:t>필수여부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900" b="1" i="0" u="none" strike="noStrike">
                          <a:solidFill>
                            <a:srgbClr val="2A2A2A"/>
                          </a:solidFill>
                          <a:effectLst/>
                          <a:latin typeface="Arial" panose="020B0604020202020204" pitchFamily="34" charset="0"/>
                        </a:rPr>
                        <a:t>값설명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46698"/>
                  </a:ext>
                </a:extLst>
              </a:tr>
              <a:tr h="170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crtfc_key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API 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인증키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STRING(40)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발급받은 인증키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(40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자리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335847"/>
                  </a:ext>
                </a:extLst>
              </a:tr>
              <a:tr h="3091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corp_code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고유번호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STRING(8)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공시대상회사의 고유번호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(8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자리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b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900" b="1" i="0" u="none" strike="noStrike">
                          <a:solidFill>
                            <a:srgbClr val="0092DF"/>
                          </a:solidFill>
                          <a:effectLst/>
                          <a:latin typeface="Arial" panose="020B0604020202020204" pitchFamily="34" charset="0"/>
                        </a:rPr>
                        <a:t>※ </a:t>
                      </a:r>
                      <a:r>
                        <a:rPr lang="ko-KR" altLang="en-US" sz="900" b="1" i="0" u="none" strike="noStrike">
                          <a:solidFill>
                            <a:srgbClr val="0092DF"/>
                          </a:solidFill>
                          <a:effectLst/>
                          <a:latin typeface="Arial" panose="020B0604020202020204" pitchFamily="34" charset="0"/>
                        </a:rPr>
                        <a:t>개발가이드 </a:t>
                      </a:r>
                      <a:r>
                        <a:rPr lang="en-US" altLang="ko-KR" sz="900" b="1" i="0" u="none" strike="noStrike">
                          <a:solidFill>
                            <a:srgbClr val="0092DF"/>
                          </a:solidFill>
                          <a:effectLst/>
                          <a:latin typeface="Arial" panose="020B0604020202020204" pitchFamily="34" charset="0"/>
                        </a:rPr>
                        <a:t>&gt; </a:t>
                      </a:r>
                      <a:r>
                        <a:rPr lang="ko-KR" altLang="en-US" sz="900" b="1" i="0" u="none" strike="noStrike">
                          <a:solidFill>
                            <a:srgbClr val="0092DF"/>
                          </a:solidFill>
                          <a:effectLst/>
                          <a:latin typeface="Arial" panose="020B0604020202020204" pitchFamily="34" charset="0"/>
                        </a:rPr>
                        <a:t>공시정보 </a:t>
                      </a:r>
                      <a:r>
                        <a:rPr lang="en-US" altLang="ko-KR" sz="900" b="1" i="0" u="none" strike="noStrike">
                          <a:solidFill>
                            <a:srgbClr val="0092DF"/>
                          </a:solidFill>
                          <a:effectLst/>
                          <a:latin typeface="Arial" panose="020B0604020202020204" pitchFamily="34" charset="0"/>
                        </a:rPr>
                        <a:t>&gt; </a:t>
                      </a:r>
                      <a:r>
                        <a:rPr lang="ko-KR" altLang="en-US" sz="900" b="1" i="0" u="none" strike="noStrike">
                          <a:solidFill>
                            <a:srgbClr val="0092DF"/>
                          </a:solidFill>
                          <a:effectLst/>
                          <a:latin typeface="Arial" panose="020B0604020202020204" pitchFamily="34" charset="0"/>
                        </a:rPr>
                        <a:t>고유번호 참고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50752"/>
                  </a:ext>
                </a:extLst>
              </a:tr>
              <a:tr h="58686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bgn_de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시작일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STRING(8)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검색시작 접수일자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YYYYMMDD)</a:t>
                      </a:r>
                      <a:b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1) 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기본값 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종료일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end_de)</a:t>
                      </a:r>
                      <a:b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2) 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고유번호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corp_code)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가 없는 경우 검색기간은 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개월로 제한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207690"/>
                  </a:ext>
                </a:extLst>
              </a:tr>
              <a:tr h="30912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end_de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종료일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STRING(8)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검색종료 접수일자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YYYYMMDD)</a:t>
                      </a:r>
                      <a:b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1) 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기본값 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당일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824190"/>
                  </a:ext>
                </a:extLst>
              </a:tr>
              <a:tr h="142010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pblntf_ty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공시유형</a:t>
                      </a:r>
                      <a:endParaRPr lang="ko-KR" alt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STRING(1)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A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정기공시</a:t>
                      </a:r>
                      <a:b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B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주요사항보고</a:t>
                      </a:r>
                      <a:b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C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발행공시</a:t>
                      </a:r>
                      <a:b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D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지분공시</a:t>
                      </a:r>
                      <a:b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E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기타공시</a:t>
                      </a:r>
                      <a:b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F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외부감사관련</a:t>
                      </a:r>
                      <a:b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G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펀드공시</a:t>
                      </a:r>
                      <a:b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H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자산유동화</a:t>
                      </a:r>
                      <a:b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I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거래소공시</a:t>
                      </a:r>
                      <a:b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J :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공정위공시</a:t>
                      </a:r>
                      <a:endParaRPr lang="ko-KR" alt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50635"/>
                  </a:ext>
                </a:extLst>
              </a:tr>
              <a:tr h="170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pblntf_detail_ty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공시상세유형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STRING(4)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(※ 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상세 유형 참조 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pblntf_detail_ty)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74784"/>
                  </a:ext>
                </a:extLst>
              </a:tr>
              <a:tr h="170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page_no</a:t>
                      </a:r>
                      <a:endParaRPr lang="en-US" altLang="ko-KR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페이지 번호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STRING(5)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페이지 번호</a:t>
                      </a:r>
                      <a:r>
                        <a:rPr lang="en-US" altLang="ko-K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(1~</a:t>
                      </a:r>
                      <a:r>
                        <a:rPr 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n)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기본값 </a:t>
                      </a:r>
                      <a:r>
                        <a:rPr lang="en-US" altLang="ko-K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: 1</a:t>
                      </a:r>
                      <a:endParaRPr lang="ko-KR" alt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749361"/>
                  </a:ext>
                </a:extLst>
              </a:tr>
              <a:tr h="17024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page_count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페이지 별 건수</a:t>
                      </a:r>
                      <a:endParaRPr lang="ko-KR" alt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STRING(3)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altLang="ko-KR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페이지당 건수</a:t>
                      </a:r>
                      <a:r>
                        <a:rPr lang="en-US" altLang="ko-K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(1~100)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기본값 </a:t>
                      </a:r>
                      <a:r>
                        <a:rPr lang="en-US" altLang="ko-K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: 10, </a:t>
                      </a:r>
                      <a:r>
                        <a:rPr lang="ko-KR" altLang="en-US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최대값 </a:t>
                      </a:r>
                      <a:r>
                        <a:rPr lang="en-US" altLang="ko-K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</a:rPr>
                        <a:t>: 100</a:t>
                      </a:r>
                      <a:endParaRPr lang="ko-KR" alt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47" marR="32147" marT="6429" marB="6429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13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DF435F-1DC9-FEC4-A75F-93D2F56F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70" b="-2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D7635E-E47A-1A2B-8F7F-E3893171971F}"/>
              </a:ext>
            </a:extLst>
          </p:cNvPr>
          <p:cNvSpPr txBox="1"/>
          <p:nvPr/>
        </p:nvSpPr>
        <p:spPr>
          <a:xfrm>
            <a:off x="5309616" y="947166"/>
            <a:ext cx="6236208" cy="3941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atinLnBrk="0">
              <a:lnSpc>
                <a:spcPct val="110000"/>
              </a:lnSpc>
              <a:spcAft>
                <a:spcPts val="600"/>
              </a:spcAft>
            </a:pPr>
            <a:r>
              <a:rPr lang="en-US" altLang="ko-KR" sz="4400" b="1" dirty="0"/>
              <a:t>Result</a:t>
            </a:r>
            <a:endParaRPr lang="en-US" altLang="ko-KR" sz="4400" b="1" i="0" dirty="0">
              <a:effectLst/>
            </a:endParaRP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latinLnBrk="0">
              <a:lnSpc>
                <a:spcPct val="110000"/>
              </a:lnSpc>
              <a:spcAft>
                <a:spcPts val="600"/>
              </a:spcAft>
            </a:pPr>
            <a:r>
              <a:rPr lang="ko-KR" altLang="en-US" sz="1700" b="0" i="0" dirty="0" err="1">
                <a:effectLst/>
              </a:rPr>
              <a:t>넥슨게임즈</a:t>
            </a:r>
            <a:r>
              <a:rPr lang="en-US" altLang="ko-KR" sz="1700" b="0" i="0" dirty="0">
                <a:effectLst/>
              </a:rPr>
              <a:t> - 2018 &lt;?xml version="1.0" encoding="UTF-8" standalone="yes"?&gt;&lt;result&gt;&lt;status&gt;000&lt;/status&gt;&lt;message&gt;</a:t>
            </a:r>
            <a:r>
              <a:rPr lang="ko-KR" altLang="en-US" sz="1700" b="1" i="0" dirty="0">
                <a:solidFill>
                  <a:srgbClr val="FF0000"/>
                </a:solidFill>
                <a:effectLst/>
              </a:rPr>
              <a:t>정상</a:t>
            </a:r>
            <a:r>
              <a:rPr lang="en-US" altLang="ko-KR" sz="1700" b="0" i="0" dirty="0">
                <a:effectLst/>
              </a:rPr>
              <a:t>&lt;/message&gt;&lt;</a:t>
            </a:r>
            <a:r>
              <a:rPr lang="en-US" altLang="ko-KR" sz="1700" b="0" i="0" dirty="0" err="1">
                <a:effectLst/>
              </a:rPr>
              <a:t>page_no</a:t>
            </a:r>
            <a:r>
              <a:rPr lang="en-US" altLang="ko-KR" sz="1700" b="0" i="0" dirty="0">
                <a:effectLst/>
              </a:rPr>
              <a:t>&gt;1&lt;/</a:t>
            </a:r>
            <a:r>
              <a:rPr lang="en-US" altLang="ko-KR" sz="1700" b="0" i="0" dirty="0" err="1">
                <a:effectLst/>
              </a:rPr>
              <a:t>page_no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page_count</a:t>
            </a:r>
            <a:r>
              <a:rPr lang="en-US" altLang="ko-KR" sz="1700" b="0" i="0" dirty="0">
                <a:effectLst/>
              </a:rPr>
              <a:t>&gt;100&lt;/</a:t>
            </a:r>
            <a:r>
              <a:rPr lang="en-US" altLang="ko-KR" sz="1700" b="0" i="0" dirty="0" err="1">
                <a:effectLst/>
              </a:rPr>
              <a:t>page_count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total_count</a:t>
            </a:r>
            <a:r>
              <a:rPr lang="en-US" altLang="ko-KR" sz="1700" b="0" i="0" dirty="0">
                <a:effectLst/>
              </a:rPr>
              <a:t>&gt;5&lt;/</a:t>
            </a:r>
            <a:r>
              <a:rPr lang="en-US" altLang="ko-KR" sz="1700" b="0" i="0" dirty="0" err="1">
                <a:effectLst/>
              </a:rPr>
              <a:t>total_count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total_page</a:t>
            </a:r>
            <a:r>
              <a:rPr lang="en-US" altLang="ko-KR" sz="1700" b="0" i="0" dirty="0">
                <a:effectLst/>
              </a:rPr>
              <a:t>&gt;1&lt;/</a:t>
            </a:r>
            <a:r>
              <a:rPr lang="en-US" altLang="ko-KR" sz="1700" b="0" i="0" dirty="0" err="1">
                <a:effectLst/>
              </a:rPr>
              <a:t>total_page</a:t>
            </a:r>
            <a:r>
              <a:rPr lang="en-US" altLang="ko-KR" sz="1700" b="0" i="0" dirty="0">
                <a:effectLst/>
              </a:rPr>
              <a:t>&gt;&lt;list&gt;&lt;</a:t>
            </a:r>
            <a:r>
              <a:rPr lang="en-US" altLang="ko-KR" sz="1700" b="0" i="0" dirty="0" err="1">
                <a:effectLst/>
              </a:rPr>
              <a:t>corp_code</a:t>
            </a:r>
            <a:r>
              <a:rPr lang="en-US" altLang="ko-KR" sz="1700" b="0" i="0" dirty="0">
                <a:effectLst/>
              </a:rPr>
              <a:t>&gt;01096341&lt;/</a:t>
            </a:r>
            <a:r>
              <a:rPr lang="en-US" altLang="ko-KR" sz="1700" b="0" i="0" dirty="0" err="1">
                <a:effectLst/>
              </a:rPr>
              <a:t>corp_code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corp_name</a:t>
            </a:r>
            <a:r>
              <a:rPr lang="en-US" altLang="ko-KR" sz="1700" b="0" i="0" dirty="0">
                <a:effectLst/>
              </a:rPr>
              <a:t>&gt;</a:t>
            </a:r>
            <a:r>
              <a:rPr lang="ko-KR" altLang="en-US" sz="1700" b="0" i="0" dirty="0" err="1">
                <a:effectLst/>
              </a:rPr>
              <a:t>넥슨게임즈</a:t>
            </a:r>
            <a:r>
              <a:rPr lang="en-US" altLang="ko-KR" sz="1700" b="0" i="0" dirty="0">
                <a:effectLst/>
              </a:rPr>
              <a:t>&lt;/</a:t>
            </a:r>
            <a:r>
              <a:rPr lang="en-US" altLang="ko-KR" sz="1700" b="0" i="0" dirty="0" err="1">
                <a:effectLst/>
              </a:rPr>
              <a:t>corp_name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stock_code</a:t>
            </a:r>
            <a:r>
              <a:rPr lang="en-US" altLang="ko-KR" sz="1700" b="0" i="0" dirty="0">
                <a:effectLst/>
              </a:rPr>
              <a:t>&gt;225570&lt;/</a:t>
            </a:r>
            <a:r>
              <a:rPr lang="en-US" altLang="ko-KR" sz="1700" b="0" i="0" dirty="0" err="1">
                <a:effectLst/>
              </a:rPr>
              <a:t>stock_code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corp_cls</a:t>
            </a:r>
            <a:r>
              <a:rPr lang="en-US" altLang="ko-KR" sz="1700" b="0" i="0" dirty="0">
                <a:effectLst/>
              </a:rPr>
              <a:t>&gt;K&lt;/</a:t>
            </a:r>
            <a:r>
              <a:rPr lang="en-US" altLang="ko-KR" sz="1700" b="0" i="0" dirty="0" err="1">
                <a:effectLst/>
              </a:rPr>
              <a:t>corp_cls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report_nm</a:t>
            </a:r>
            <a:r>
              <a:rPr lang="en-US" altLang="ko-KR" sz="1700" b="0" i="0" dirty="0">
                <a:effectLst/>
              </a:rPr>
              <a:t>&gt;</a:t>
            </a:r>
            <a:r>
              <a:rPr lang="ko-KR" altLang="en-US" sz="1700" b="0" i="0" dirty="0">
                <a:effectLst/>
              </a:rPr>
              <a:t>사업보고서 </a:t>
            </a:r>
            <a:r>
              <a:rPr lang="en-US" altLang="ko-KR" sz="1700" b="0" i="0" dirty="0">
                <a:effectLst/>
              </a:rPr>
              <a:t>(2018.12)&lt;/</a:t>
            </a:r>
            <a:r>
              <a:rPr lang="en-US" altLang="ko-KR" sz="1700" b="0" i="0" dirty="0" err="1">
                <a:effectLst/>
              </a:rPr>
              <a:t>report_nm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rcept_no</a:t>
            </a:r>
            <a:r>
              <a:rPr lang="en-US" altLang="ko-KR" sz="1700" b="0" i="0" dirty="0">
                <a:effectLst/>
              </a:rPr>
              <a:t>&gt;20190401003993&lt;/</a:t>
            </a:r>
            <a:r>
              <a:rPr lang="en-US" altLang="ko-KR" sz="1700" b="0" i="0" dirty="0" err="1">
                <a:effectLst/>
              </a:rPr>
              <a:t>rcept_no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flr_nm</a:t>
            </a:r>
            <a:r>
              <a:rPr lang="en-US" altLang="ko-KR" sz="1700" b="0" i="0" dirty="0">
                <a:effectLst/>
              </a:rPr>
              <a:t>&gt;</a:t>
            </a:r>
            <a:r>
              <a:rPr lang="ko-KR" altLang="en-US" sz="1700" b="0" i="0" dirty="0" err="1">
                <a:effectLst/>
              </a:rPr>
              <a:t>넥슨게임즈</a:t>
            </a:r>
            <a:r>
              <a:rPr lang="en-US" altLang="ko-KR" sz="1700" b="0" i="0" dirty="0">
                <a:effectLst/>
              </a:rPr>
              <a:t>&lt;/</a:t>
            </a:r>
            <a:r>
              <a:rPr lang="en-US" altLang="ko-KR" sz="1700" b="0" i="0" dirty="0" err="1">
                <a:effectLst/>
              </a:rPr>
              <a:t>flr_nm</a:t>
            </a:r>
            <a:r>
              <a:rPr lang="en-US" altLang="ko-KR" sz="1700" b="0" i="0" dirty="0">
                <a:effectLst/>
              </a:rPr>
              <a:t>&gt;&lt;</a:t>
            </a:r>
            <a:r>
              <a:rPr lang="en-US" altLang="ko-KR" sz="1700" b="0" i="0" dirty="0" err="1">
                <a:effectLst/>
              </a:rPr>
              <a:t>rcept_dt</a:t>
            </a:r>
            <a:r>
              <a:rPr lang="en-US" altLang="ko-KR" sz="1700" b="0" i="0" dirty="0">
                <a:effectLst/>
              </a:rPr>
              <a:t>&gt;20190401&lt;/</a:t>
            </a:r>
            <a:r>
              <a:rPr lang="en-US" altLang="ko-KR" sz="1700" b="0" i="0" dirty="0" err="1">
                <a:effectLst/>
              </a:rPr>
              <a:t>rcept_dt</a:t>
            </a:r>
            <a:r>
              <a:rPr lang="en-US" altLang="ko-KR" sz="1700" b="0" i="0" dirty="0">
                <a:effectLst/>
              </a:rPr>
              <a:t>&gt;&lt;rm&gt;&lt;/rm&gt;&lt;/list&gt;&lt;list&gt;&lt;</a:t>
            </a:r>
            <a:r>
              <a:rPr lang="en-US" altLang="ko-KR" sz="1700" b="0" i="0" dirty="0" err="1">
                <a:effectLst/>
              </a:rPr>
              <a:t>corp_code</a:t>
            </a:r>
            <a:r>
              <a:rPr lang="en-US" altLang="ko-KR" sz="1700" b="0" i="0" dirty="0">
                <a:effectLst/>
              </a:rPr>
              <a:t>&gt;01096341&lt;/</a:t>
            </a:r>
            <a:r>
              <a:rPr lang="en-US" altLang="ko-KR" sz="1700" b="0" i="0" dirty="0" err="1">
                <a:effectLst/>
              </a:rPr>
              <a:t>corp_code</a:t>
            </a:r>
            <a:r>
              <a:rPr lang="en-US" altLang="ko-KR" sz="1700" b="0" i="0" dirty="0">
                <a:effectLst/>
              </a:rPr>
              <a:t> </a:t>
            </a:r>
            <a:br>
              <a:rPr lang="en-US" altLang="ko-KR" sz="1700" dirty="0"/>
            </a:b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80036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B7E85-DEC6-B9CE-D6D6-B47634365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9CB05-CB7D-6AD4-DDA7-C21F8968113C}"/>
              </a:ext>
            </a:extLst>
          </p:cNvPr>
          <p:cNvSpPr txBox="1"/>
          <p:nvPr/>
        </p:nvSpPr>
        <p:spPr>
          <a:xfrm>
            <a:off x="685800" y="899024"/>
            <a:ext cx="3076032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>
                <a:latin typeface="+mj-lt"/>
                <a:ea typeface="+mj-ea"/>
                <a:cs typeface="+mj-cs"/>
              </a:rPr>
              <a:t>데이터 수집</a:t>
            </a:r>
            <a:endParaRPr lang="en-US" altLang="ko-KR" sz="4000" b="1" cap="all" spc="3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cap="all" spc="30">
                <a:latin typeface="+mj-lt"/>
                <a:ea typeface="+mj-ea"/>
                <a:cs typeface="+mj-cs"/>
              </a:rPr>
              <a:t>XML </a:t>
            </a:r>
            <a:r>
              <a:rPr lang="ko-KR" altLang="en-US" sz="4000" b="1" cap="all" spc="30">
                <a:latin typeface="+mj-lt"/>
                <a:ea typeface="+mj-ea"/>
                <a:cs typeface="+mj-cs"/>
              </a:rPr>
              <a:t>파싱</a:t>
            </a:r>
            <a:r>
              <a:rPr lang="en-US" altLang="ko-KR" sz="4000" b="1" cap="all" spc="30">
                <a:latin typeface="+mj-lt"/>
                <a:ea typeface="+mj-ea"/>
                <a:cs typeface="+mj-cs"/>
              </a:rPr>
              <a:t> </a:t>
            </a:r>
            <a:endParaRPr lang="en-US" altLang="ko-KR" sz="4000" b="1" cap="all" spc="30" dirty="0"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9F6AFE-8FBF-12E1-799D-31ED9FE5C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677589"/>
              </p:ext>
            </p:extLst>
          </p:nvPr>
        </p:nvGraphicFramePr>
        <p:xfrm>
          <a:off x="4038600" y="746662"/>
          <a:ext cx="7353300" cy="4231388"/>
        </p:xfrm>
        <a:graphic>
          <a:graphicData uri="http://schemas.openxmlformats.org/drawingml/2006/table">
            <a:tbl>
              <a:tblPr firstRow="1" bandRow="1"/>
              <a:tblGrid>
                <a:gridCol w="824394">
                  <a:extLst>
                    <a:ext uri="{9D8B030D-6E8A-4147-A177-3AD203B41FA5}">
                      <a16:colId xmlns:a16="http://schemas.microsoft.com/office/drawing/2014/main" val="1839458386"/>
                    </a:ext>
                  </a:extLst>
                </a:gridCol>
                <a:gridCol w="1325351">
                  <a:extLst>
                    <a:ext uri="{9D8B030D-6E8A-4147-A177-3AD203B41FA5}">
                      <a16:colId xmlns:a16="http://schemas.microsoft.com/office/drawing/2014/main" val="3839352358"/>
                    </a:ext>
                  </a:extLst>
                </a:gridCol>
                <a:gridCol w="5203555">
                  <a:extLst>
                    <a:ext uri="{9D8B030D-6E8A-4147-A177-3AD203B41FA5}">
                      <a16:colId xmlns:a16="http://schemas.microsoft.com/office/drawing/2014/main" val="1988688767"/>
                    </a:ext>
                  </a:extLst>
                </a:gridCol>
              </a:tblGrid>
              <a:tr h="161899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ko-KR" altLang="en-US" sz="800" b="1">
                          <a:solidFill>
                            <a:srgbClr val="2A2A2A"/>
                          </a:solidFill>
                          <a:effectLst/>
                        </a:rPr>
                        <a:t>응답키</a:t>
                      </a: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ko-KR" altLang="en-US" sz="800" b="1">
                          <a:solidFill>
                            <a:srgbClr val="2A2A2A"/>
                          </a:solidFill>
                          <a:effectLst/>
                        </a:rPr>
                        <a:t>명칭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ko-KR" altLang="en-US" sz="800" b="1">
                          <a:solidFill>
                            <a:srgbClr val="2A2A2A"/>
                          </a:solidFill>
                          <a:effectLst/>
                        </a:rPr>
                        <a:t>출력설명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138988"/>
                  </a:ext>
                </a:extLst>
              </a:tr>
              <a:tr h="16189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>
                          <a:solidFill>
                            <a:srgbClr val="444444"/>
                          </a:solidFill>
                          <a:effectLst/>
                        </a:rPr>
                        <a:t>list</a:t>
                      </a: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80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800" dirty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110005"/>
                  </a:ext>
                </a:extLst>
              </a:tr>
              <a:tr h="16189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>
                          <a:solidFill>
                            <a:srgbClr val="444444"/>
                          </a:solidFill>
                          <a:effectLst/>
                        </a:rPr>
                        <a:t>corp_cls</a:t>
                      </a: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법인구분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법인구분 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: Y(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유가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), K(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코스닥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), N(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코넥스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), E(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기타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90667"/>
                  </a:ext>
                </a:extLst>
              </a:tr>
              <a:tr h="16189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>
                          <a:solidFill>
                            <a:srgbClr val="444444"/>
                          </a:solidFill>
                          <a:effectLst/>
                        </a:rPr>
                        <a:t>corp_name</a:t>
                      </a: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종목명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법인명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공시대상회사의 종목명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상장사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또는 법인명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기타법인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261970"/>
                  </a:ext>
                </a:extLst>
              </a:tr>
              <a:tr h="16189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dirty="0" err="1">
                          <a:solidFill>
                            <a:srgbClr val="444444"/>
                          </a:solidFill>
                          <a:effectLst/>
                        </a:rPr>
                        <a:t>corp_code</a:t>
                      </a:r>
                      <a:endParaRPr lang="en-US" sz="800" dirty="0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고유번호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공시대상회사의 고유번호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(8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자리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533181"/>
                  </a:ext>
                </a:extLst>
              </a:tr>
              <a:tr h="16189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dirty="0" err="1">
                          <a:solidFill>
                            <a:srgbClr val="FF0000"/>
                          </a:solidFill>
                          <a:effectLst/>
                        </a:rPr>
                        <a:t>stock_code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  <a:effectLst/>
                        </a:rPr>
                        <a:t>종목코드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상장회사의 종목코드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(6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자리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108508"/>
                  </a:ext>
                </a:extLst>
              </a:tr>
              <a:tr h="11936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>
                          <a:solidFill>
                            <a:srgbClr val="444444"/>
                          </a:solidFill>
                          <a:effectLst/>
                        </a:rPr>
                        <a:t>report_nm</a:t>
                      </a: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보고서명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공시구분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+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보고서명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+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기타정보</a:t>
                      </a:r>
                      <a:b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기재정정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] :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본 보고서명으로 이미 제출된 보고서의 기재내용이 변경되어 제출된 것임</a:t>
                      </a:r>
                      <a:b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첨부정정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] :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본 보고서명으로 이미 제출된 보고서의 첨부내용이 변경되어 제출된 것임</a:t>
                      </a:r>
                      <a:b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첨부추가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] :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본 보고서명으로 이미 제출된 보고서의 첨부서류가 추가되어 제출된 것임</a:t>
                      </a:r>
                      <a:b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변경등록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] :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본 보고서명으로 이미 제출된 보고서의 유동화계획이 변경되어 제출된 것임</a:t>
                      </a:r>
                      <a:b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연장결정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] :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본 보고서명으로 이미 제출된 보고서의 신탁계약이 연장되어 제출된 것임</a:t>
                      </a:r>
                      <a:b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발행조건확정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] :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본 보고서명으로 이미 제출된 보고서의 유가증권 발행조건이 확정되어 제출된 것임</a:t>
                      </a:r>
                      <a:b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정정명령부과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] :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본 보고서에 대하여 금융감독원이 정정명령을 부과한 것임</a:t>
                      </a:r>
                      <a:b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정정제출요구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] :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본 보고서에 대하여 금융감독원이 정정제출요구을 부과한 것임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701578"/>
                  </a:ext>
                </a:extLst>
              </a:tr>
              <a:tr h="5488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>
                          <a:solidFill>
                            <a:srgbClr val="444444"/>
                          </a:solidFill>
                          <a:effectLst/>
                        </a:rPr>
                        <a:t>rcept_no</a:t>
                      </a: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접수번호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접수번호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(14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자리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)</a:t>
                      </a:r>
                      <a:b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</a:br>
                      <a:b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※ 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공시뷰어 연결에 이용예시</a:t>
                      </a:r>
                      <a:b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- PC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용 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: https://dart.fss.or.kr/dsaf001/main.do?rcpNo=</a:t>
                      </a: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접수번호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804015"/>
                  </a:ext>
                </a:extLst>
              </a:tr>
              <a:tr h="16189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>
                          <a:solidFill>
                            <a:srgbClr val="444444"/>
                          </a:solidFill>
                          <a:effectLst/>
                        </a:rPr>
                        <a:t>flr_nm</a:t>
                      </a: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공시 제출인명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공시 제출인명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002327"/>
                  </a:ext>
                </a:extLst>
              </a:tr>
              <a:tr h="16189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>
                          <a:solidFill>
                            <a:srgbClr val="444444"/>
                          </a:solidFill>
                          <a:effectLst/>
                        </a:rPr>
                        <a:t>rcept_dt</a:t>
                      </a: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접수일자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공시 접수일자</a:t>
                      </a:r>
                      <a:r>
                        <a:rPr lang="en-US" altLang="ko-KR" sz="800">
                          <a:solidFill>
                            <a:srgbClr val="444444"/>
                          </a:solidFill>
                          <a:effectLst/>
                        </a:rPr>
                        <a:t>(YYYYMMDD)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191795"/>
                  </a:ext>
                </a:extLst>
              </a:tr>
              <a:tr h="11936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>
                          <a:solidFill>
                            <a:srgbClr val="444444"/>
                          </a:solidFill>
                          <a:effectLst/>
                        </a:rPr>
                        <a:t>rm</a:t>
                      </a:r>
                    </a:p>
                  </a:txBody>
                  <a:tcPr marL="4929" marR="4929" marT="986" marB="986" anchor="ctr">
                    <a:lnL>
                      <a:noFill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>
                          <a:solidFill>
                            <a:srgbClr val="444444"/>
                          </a:solidFill>
                          <a:effectLst/>
                        </a:rPr>
                        <a:t>비고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조합된 문자로 각각은 아래와 같은 의미가 있음</a:t>
                      </a:r>
                      <a:b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유 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본 공시사항은 한국거래소 유가증권시장본부 소관임</a:t>
                      </a:r>
                      <a:b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코 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본 공시사항은 한국거래소 코스닥시장본부 소관임</a:t>
                      </a:r>
                      <a:b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채 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본 문서는 한국거래소 채권상장법인 공시사항임</a:t>
                      </a:r>
                      <a:b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ko-KR" altLang="en-US" sz="800" dirty="0" err="1">
                          <a:solidFill>
                            <a:srgbClr val="444444"/>
                          </a:solidFill>
                          <a:effectLst/>
                        </a:rPr>
                        <a:t>넥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본 문서는 한국거래소 </a:t>
                      </a:r>
                      <a:r>
                        <a:rPr lang="ko-KR" altLang="en-US" sz="800" dirty="0" err="1">
                          <a:solidFill>
                            <a:srgbClr val="444444"/>
                          </a:solidFill>
                          <a:effectLst/>
                        </a:rPr>
                        <a:t>코넥스시장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 소관임</a:t>
                      </a:r>
                      <a:b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공 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본 공시사항은 공정거래위원회 소관임</a:t>
                      </a:r>
                      <a:b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연 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본 보고서는 연결부분을 포함한 것임</a:t>
                      </a:r>
                      <a:b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정 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본 보고서 제출 후 정정신고가 있으니 관련 보고서를 참조하시기 바람</a:t>
                      </a:r>
                      <a:b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철 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본 보고서는 철회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간주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되었으니 관련 철회신고서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rgbClr val="444444"/>
                          </a:solidFill>
                          <a:effectLst/>
                        </a:rPr>
                        <a:t>철회간주안내</a:t>
                      </a:r>
                      <a:r>
                        <a:rPr lang="en-US" altLang="ko-KR" sz="800" dirty="0">
                          <a:solidFill>
                            <a:srgbClr val="444444"/>
                          </a:solidFill>
                          <a:effectLst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rgbClr val="444444"/>
                          </a:solidFill>
                          <a:effectLst/>
                        </a:rPr>
                        <a:t>를 참고하시기 바람</a:t>
                      </a:r>
                    </a:p>
                  </a:txBody>
                  <a:tcPr marL="4929" marR="4929" marT="986" marB="986" anchor="ctr">
                    <a:lnL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70882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16D56EC-802C-D08E-A800-5281185E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5184474"/>
            <a:ext cx="4826246" cy="137892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16F977F-F478-8CE5-5507-5970AE9DFA50}"/>
              </a:ext>
            </a:extLst>
          </p:cNvPr>
          <p:cNvSpPr/>
          <p:nvPr/>
        </p:nvSpPr>
        <p:spPr>
          <a:xfrm>
            <a:off x="6871950" y="1791731"/>
            <a:ext cx="492677" cy="354392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E342C9-7B30-90F6-C04C-AE12C4D17717}"/>
              </a:ext>
            </a:extLst>
          </p:cNvPr>
          <p:cNvSpPr/>
          <p:nvPr/>
        </p:nvSpPr>
        <p:spPr>
          <a:xfrm>
            <a:off x="7475838" y="3595816"/>
            <a:ext cx="1680519" cy="8734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결측치</a:t>
            </a:r>
            <a:r>
              <a:rPr lang="ko-KR" altLang="en-US" b="1" dirty="0"/>
              <a:t> 해결</a:t>
            </a:r>
          </a:p>
        </p:txBody>
      </p:sp>
    </p:spTree>
    <p:extLst>
      <p:ext uri="{BB962C8B-B14F-4D97-AF65-F5344CB8AC3E}">
        <p14:creationId xmlns:p14="http://schemas.microsoft.com/office/powerpoint/2010/main" val="37030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F97FF-A257-00AD-0C97-C4FCF7CE1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9A8D87-2C2F-FA10-87FE-A85C7464131C}"/>
              </a:ext>
            </a:extLst>
          </p:cNvPr>
          <p:cNvSpPr txBox="1"/>
          <p:nvPr/>
        </p:nvSpPr>
        <p:spPr>
          <a:xfrm>
            <a:off x="685800" y="899024"/>
            <a:ext cx="3076032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데이터 수집</a:t>
            </a:r>
            <a:endParaRPr lang="en-US" altLang="ko-KR" sz="4000" b="1" cap="all" spc="30" dirty="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정기보고서</a:t>
            </a:r>
            <a:endParaRPr lang="en-US" altLang="ko-KR" sz="4000" b="1" cap="all" spc="30" dirty="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cap="all" spc="30" dirty="0"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2059B48-A45E-4A33-FA61-144319B3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91618"/>
              </p:ext>
            </p:extLst>
          </p:nvPr>
        </p:nvGraphicFramePr>
        <p:xfrm>
          <a:off x="0" y="2308999"/>
          <a:ext cx="12191994" cy="3807588"/>
        </p:xfrm>
        <a:graphic>
          <a:graphicData uri="http://schemas.openxmlformats.org/drawingml/2006/table">
            <a:tbl>
              <a:tblPr/>
              <a:tblGrid>
                <a:gridCol w="677333">
                  <a:extLst>
                    <a:ext uri="{9D8B030D-6E8A-4147-A177-3AD203B41FA5}">
                      <a16:colId xmlns:a16="http://schemas.microsoft.com/office/drawing/2014/main" val="141635303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91391785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6225561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22497645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1547377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70966757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8945016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6806985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5439414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1972964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100328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5527888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6470508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8207906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2752555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398596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4917444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701242170"/>
                    </a:ext>
                  </a:extLst>
                </a:gridCol>
              </a:tblGrid>
              <a:tr h="347739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00"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corp_name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corp_code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bsns_year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reprt_code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account_nm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fs_div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sj_div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thstrm_nm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thstrm_dt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thstrm_amount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frmtrm_nm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frmtrm_dt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frmtrm_amount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</a:rPr>
                        <a:t>currency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rcept_no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rcept_dt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thstrm_amount_int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272255"/>
                  </a:ext>
                </a:extLst>
              </a:tr>
              <a:tr h="347739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0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 dirty="0" err="1">
                          <a:effectLst/>
                        </a:rPr>
                        <a:t>넥슨게임즈</a:t>
                      </a:r>
                      <a:endParaRPr lang="ko-KR" altLang="en-US" sz="1000" b="1" dirty="0">
                        <a:effectLst/>
                      </a:endParaRP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01096341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2018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11011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 dirty="0">
                          <a:effectLst/>
                        </a:rPr>
                        <a:t>유동자산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dirty="0">
                          <a:effectLst/>
                        </a:rPr>
                        <a:t>OFS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BS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4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2018.12.31 </a:t>
                      </a:r>
                      <a:r>
                        <a:rPr lang="ko-KR" altLang="en-US" sz="100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22,159,210,178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3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2017.12.31 </a:t>
                      </a:r>
                      <a:r>
                        <a:rPr lang="ko-KR" altLang="en-US" sz="100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35,726,056,445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>
                          <a:effectLst/>
                        </a:rPr>
                        <a:t>KRW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20190401003993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20190401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22159210178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563123"/>
                  </a:ext>
                </a:extLst>
              </a:tr>
              <a:tr h="347739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>
                          <a:effectLst/>
                        </a:rPr>
                        <a:t>넥슨게임즈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01096341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2018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11011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 dirty="0">
                          <a:effectLst/>
                        </a:rPr>
                        <a:t>비유동자산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OFS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BS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4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2018.12.31 </a:t>
                      </a:r>
                      <a:r>
                        <a:rPr lang="ko-KR" altLang="en-US" sz="100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7,256,714,003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3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2017.12.31 </a:t>
                      </a:r>
                      <a:r>
                        <a:rPr lang="ko-KR" altLang="en-US" sz="100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7,262,731,234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>
                          <a:effectLst/>
                        </a:rPr>
                        <a:t>KRW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20190401003993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20190401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7256714003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125970"/>
                  </a:ext>
                </a:extLst>
              </a:tr>
              <a:tr h="347739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>
                          <a:effectLst/>
                        </a:rPr>
                        <a:t>넥슨게임즈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01096341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2018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11011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 dirty="0">
                          <a:effectLst/>
                        </a:rPr>
                        <a:t>자산총계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OFS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BS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4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dirty="0">
                          <a:effectLst/>
                        </a:rPr>
                        <a:t>2018.12.31 </a:t>
                      </a:r>
                      <a:r>
                        <a:rPr lang="ko-KR" altLang="en-US" sz="1000" dirty="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29,415,924,181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3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2017.12.31 </a:t>
                      </a:r>
                      <a:r>
                        <a:rPr lang="ko-KR" altLang="en-US" sz="100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42,988,787,679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>
                          <a:effectLst/>
                        </a:rPr>
                        <a:t>KRW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20190401003993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20190401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29415924181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253177"/>
                  </a:ext>
                </a:extLst>
              </a:tr>
              <a:tr h="347739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3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>
                          <a:effectLst/>
                        </a:rPr>
                        <a:t>넥슨게임즈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01096341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2018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11011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 dirty="0">
                          <a:effectLst/>
                        </a:rPr>
                        <a:t>유동부채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dirty="0">
                          <a:effectLst/>
                        </a:rPr>
                        <a:t>OFS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BS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4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2018.12.31 </a:t>
                      </a:r>
                      <a:r>
                        <a:rPr lang="ko-KR" altLang="en-US" sz="100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4,510,336,944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3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2017.12.31 </a:t>
                      </a:r>
                      <a:r>
                        <a:rPr lang="ko-KR" altLang="en-US" sz="100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5,313,282,771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>
                          <a:effectLst/>
                        </a:rPr>
                        <a:t>KRW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20190401003993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20190401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4510336944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5638"/>
                  </a:ext>
                </a:extLst>
              </a:tr>
              <a:tr h="347739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>
                          <a:effectLst/>
                        </a:rPr>
                        <a:t>넥슨게임즈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01096341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2018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11011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 dirty="0">
                          <a:effectLst/>
                        </a:rPr>
                        <a:t>비유동부채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OFS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BS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4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2018.12.31 </a:t>
                      </a:r>
                      <a:r>
                        <a:rPr lang="ko-KR" altLang="en-US" sz="100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6,237,056,529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3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2017.12.31 </a:t>
                      </a:r>
                      <a:r>
                        <a:rPr lang="ko-KR" altLang="en-US" sz="1000">
                          <a:effectLst/>
                        </a:rPr>
                        <a:t>현재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8,167,999,100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>
                          <a:effectLst/>
                        </a:rPr>
                        <a:t>KRW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20190401003993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20190401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6237056529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721208"/>
                  </a:ext>
                </a:extLst>
              </a:tr>
              <a:tr h="18264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...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797334"/>
                  </a:ext>
                </a:extLst>
              </a:tr>
              <a:tr h="51283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3767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>
                          <a:effectLst/>
                        </a:rPr>
                        <a:t>크래프톤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00760971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2025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11014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 dirty="0">
                          <a:effectLst/>
                        </a:rPr>
                        <a:t>당기순이익</a:t>
                      </a:r>
                      <a:r>
                        <a:rPr lang="en-US" altLang="ko-KR" sz="1000" b="1" dirty="0">
                          <a:effectLst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</a:rPr>
                        <a:t>손실</a:t>
                      </a:r>
                      <a:r>
                        <a:rPr lang="en-US" altLang="ko-KR" sz="1000" b="1" dirty="0">
                          <a:effectLst/>
                        </a:rPr>
                        <a:t>)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CFS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IS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19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  <a:r>
                        <a:rPr lang="en-US" altLang="ko-KR" sz="1000">
                          <a:effectLst/>
                        </a:rPr>
                        <a:t>3</a:t>
                      </a:r>
                      <a:r>
                        <a:rPr lang="ko-KR" altLang="en-US" sz="1000">
                          <a:effectLst/>
                        </a:rPr>
                        <a:t>분기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2025.01.01 ~ 2025.09.30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369,449,615,687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18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  <a:r>
                        <a:rPr lang="en-US" altLang="ko-KR" sz="1000">
                          <a:effectLst/>
                        </a:rPr>
                        <a:t>3</a:t>
                      </a:r>
                      <a:r>
                        <a:rPr lang="ko-KR" altLang="en-US" sz="1000">
                          <a:effectLst/>
                        </a:rPr>
                        <a:t>분기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2024.01.01 ~ 2024.09.30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121,360,898,732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>
                          <a:effectLst/>
                        </a:rPr>
                        <a:t>KRW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20251114002295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20251114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dirty="0">
                          <a:effectLst/>
                        </a:rPr>
                        <a:t>369449615687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319779"/>
                  </a:ext>
                </a:extLst>
              </a:tr>
              <a:tr h="51283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3768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>
                          <a:effectLst/>
                        </a:rPr>
                        <a:t>크래프톤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00760971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2025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11014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 dirty="0">
                          <a:effectLst/>
                        </a:rPr>
                        <a:t>총포괄손익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CFS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IS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19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  <a:r>
                        <a:rPr lang="en-US" altLang="ko-KR" sz="1000">
                          <a:effectLst/>
                        </a:rPr>
                        <a:t>3</a:t>
                      </a:r>
                      <a:r>
                        <a:rPr lang="ko-KR" altLang="en-US" sz="1000">
                          <a:effectLst/>
                        </a:rPr>
                        <a:t>분기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2025.01.01 ~ 2025.09.30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397,064,976,492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18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  <a:r>
                        <a:rPr lang="en-US" altLang="ko-KR" sz="1000">
                          <a:effectLst/>
                        </a:rPr>
                        <a:t>3</a:t>
                      </a:r>
                      <a:r>
                        <a:rPr lang="ko-KR" altLang="en-US" sz="1000">
                          <a:effectLst/>
                        </a:rPr>
                        <a:t>분기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2024.01.01 ~ 2024.09.30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74,174,180,148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>
                          <a:effectLst/>
                        </a:rPr>
                        <a:t>KRW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20251114002295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20251114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397064976492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45304"/>
                  </a:ext>
                </a:extLst>
              </a:tr>
              <a:tr h="51283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3769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>
                          <a:effectLst/>
                        </a:rPr>
                        <a:t>크래프톤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00760971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2025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11014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 b="1" dirty="0">
                          <a:effectLst/>
                        </a:rPr>
                        <a:t>영업비용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CFS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>
                          <a:effectLst/>
                        </a:rPr>
                        <a:t>IS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19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  <a:r>
                        <a:rPr lang="en-US" altLang="ko-KR" sz="1000">
                          <a:effectLst/>
                        </a:rPr>
                        <a:t>3</a:t>
                      </a:r>
                      <a:r>
                        <a:rPr lang="ko-KR" altLang="en-US" sz="1000">
                          <a:effectLst/>
                        </a:rPr>
                        <a:t>분기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2025.01.01 ~ 2025.09.30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522,015,105,876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00">
                          <a:effectLst/>
                        </a:rPr>
                        <a:t>제 </a:t>
                      </a:r>
                      <a:r>
                        <a:rPr lang="en-US" altLang="ko-KR" sz="1000">
                          <a:effectLst/>
                        </a:rPr>
                        <a:t>18 </a:t>
                      </a:r>
                      <a:r>
                        <a:rPr lang="ko-KR" altLang="en-US" sz="1000">
                          <a:effectLst/>
                        </a:rPr>
                        <a:t>기</a:t>
                      </a:r>
                      <a:r>
                        <a:rPr lang="en-US" altLang="ko-KR" sz="1000">
                          <a:effectLst/>
                        </a:rPr>
                        <a:t>3</a:t>
                      </a:r>
                      <a:r>
                        <a:rPr lang="ko-KR" altLang="en-US" sz="1000">
                          <a:effectLst/>
                        </a:rPr>
                        <a:t>분기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dirty="0">
                          <a:effectLst/>
                        </a:rPr>
                        <a:t>2024.01.01 ~ 2024.09.30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>
                          <a:effectLst/>
                        </a:rPr>
                        <a:t>394,854,576,984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00" b="1" dirty="0">
                          <a:effectLst/>
                        </a:rPr>
                        <a:t>KRW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>
                          <a:effectLst/>
                        </a:rPr>
                        <a:t>20251114002295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b="1" dirty="0">
                          <a:effectLst/>
                        </a:rPr>
                        <a:t>20251114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00" dirty="0">
                          <a:effectLst/>
                        </a:rPr>
                        <a:t>522015105876</a:t>
                      </a:r>
                    </a:p>
                  </a:txBody>
                  <a:tcPr marL="16191" marR="16191" marT="8096" marB="80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98064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1B41B5A-1A7B-9F12-E61E-9E0584D27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0283" y="67080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1784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× 17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01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1BE76-849A-0B4B-E81F-E00364E40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EC0AE-25B8-DFB4-336E-AFF5246FC6BE}"/>
              </a:ext>
            </a:extLst>
          </p:cNvPr>
          <p:cNvSpPr txBox="1"/>
          <p:nvPr/>
        </p:nvSpPr>
        <p:spPr>
          <a:xfrm>
            <a:off x="685800" y="899024"/>
            <a:ext cx="3076032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데이터 수집</a:t>
            </a:r>
            <a:endParaRPr lang="en-US" altLang="ko-KR" sz="4000" b="1" cap="all" spc="30" dirty="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정기보고서 </a:t>
            </a:r>
            <a:r>
              <a:rPr lang="ko-KR" altLang="en-US" sz="3200" b="1" cap="all" spc="30" dirty="0" err="1">
                <a:latin typeface="+mj-lt"/>
                <a:ea typeface="+mj-ea"/>
                <a:cs typeface="+mj-cs"/>
              </a:rPr>
              <a:t>전처리</a:t>
            </a:r>
            <a:endParaRPr lang="en-US" altLang="ko-KR" sz="3200" b="1" cap="all" spc="30" dirty="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cap="all" spc="3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ED6C1-4030-9BBA-71CA-F4C29401A382}"/>
              </a:ext>
            </a:extLst>
          </p:cNvPr>
          <p:cNvSpPr txBox="1"/>
          <p:nvPr/>
        </p:nvSpPr>
        <p:spPr>
          <a:xfrm>
            <a:off x="662927" y="4100561"/>
            <a:ext cx="8387232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/>
              <a:t>핵심 가공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연간 사업보고서</a:t>
            </a:r>
            <a:r>
              <a:rPr lang="en-US" altLang="ko-KR" dirty="0"/>
              <a:t>(4</a:t>
            </a:r>
            <a:r>
              <a:rPr lang="ko-KR" altLang="en-US" dirty="0"/>
              <a:t>분기 누적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1~3</a:t>
            </a:r>
            <a:r>
              <a:rPr lang="ko-KR" altLang="en-US" dirty="0"/>
              <a:t>분기 실적을 차감하여 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en-US" altLang="ko-KR" b="1" dirty="0"/>
              <a:t>		    4</a:t>
            </a:r>
            <a:r>
              <a:rPr lang="ko-KR" altLang="en-US" b="1" dirty="0"/>
              <a:t>분기만의 순수한 실적</a:t>
            </a:r>
            <a:r>
              <a:rPr lang="ko-KR" altLang="en-US" dirty="0"/>
              <a:t>을 정확하게 산출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84A37-439F-D09F-7E94-3F92EF0FE3B8}"/>
              </a:ext>
            </a:extLst>
          </p:cNvPr>
          <p:cNvSpPr txBox="1"/>
          <p:nvPr/>
        </p:nvSpPr>
        <p:spPr>
          <a:xfrm>
            <a:off x="685800" y="5100835"/>
            <a:ext cx="8695009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/>
              <a:t>저장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회사명</a:t>
            </a:r>
            <a:r>
              <a:rPr lang="en-US" altLang="ko-KR" dirty="0"/>
              <a:t>, </a:t>
            </a:r>
            <a:r>
              <a:rPr lang="ko-KR" altLang="en-US" dirty="0"/>
              <a:t>연도</a:t>
            </a:r>
            <a:r>
              <a:rPr lang="en-US" altLang="ko-KR" dirty="0"/>
              <a:t>-</a:t>
            </a:r>
            <a:r>
              <a:rPr lang="ko-KR" altLang="en-US" dirty="0"/>
              <a:t>분기</a:t>
            </a:r>
            <a:r>
              <a:rPr lang="en-US" altLang="ko-KR" dirty="0"/>
              <a:t>, </a:t>
            </a:r>
            <a:r>
              <a:rPr lang="ko-KR" altLang="en-US" dirty="0"/>
              <a:t>계정명을 조합하여 분석에 용이한 인덱스를 설정하고</a:t>
            </a:r>
            <a:r>
              <a:rPr lang="en-US" altLang="ko-KR" dirty="0"/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dirty="0"/>
              <a:t>	  </a:t>
            </a:r>
            <a:r>
              <a:rPr lang="ko-KR" altLang="en-US" dirty="0"/>
              <a:t>이 정제된 데이터를 데이터 프레임으로 만든 뒤  </a:t>
            </a:r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BA526-DA5D-B32D-F120-06216A843C99}"/>
              </a:ext>
            </a:extLst>
          </p:cNvPr>
          <p:cNvSpPr txBox="1"/>
          <p:nvPr/>
        </p:nvSpPr>
        <p:spPr>
          <a:xfrm>
            <a:off x="662927" y="2938080"/>
            <a:ext cx="11282155" cy="100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ko-KR" altLang="en-US" sz="4000" b="1" dirty="0"/>
              <a:t>데이터 클리닝</a:t>
            </a:r>
            <a:r>
              <a:rPr lang="en-US" altLang="ko-KR" sz="2000" b="1" dirty="0"/>
              <a:t>:</a:t>
            </a:r>
            <a:r>
              <a:rPr lang="en-US" altLang="ko-KR" sz="2000" dirty="0"/>
              <a:t> </a:t>
            </a:r>
            <a:r>
              <a:rPr lang="ko-KR" altLang="en-US" sz="1900" dirty="0"/>
              <a:t>금액 데이터를 숫자형으로 변환하고</a:t>
            </a:r>
            <a:r>
              <a:rPr lang="en-US" altLang="ko-KR" sz="1900" dirty="0"/>
              <a:t>, </a:t>
            </a:r>
            <a:r>
              <a:rPr lang="ko-KR" altLang="en-US" sz="1900" dirty="0"/>
              <a:t>데이터의 공백과 중복을 제거하며</a:t>
            </a:r>
            <a:r>
              <a:rPr lang="en-US" altLang="ko-KR" sz="1900" dirty="0"/>
              <a:t>, 				       </a:t>
            </a:r>
            <a:r>
              <a:rPr lang="ko-KR" altLang="en-US" sz="1900" dirty="0" err="1"/>
              <a:t>결측된</a:t>
            </a:r>
            <a:r>
              <a:rPr lang="ko-KR" altLang="en-US" sz="1900" dirty="0"/>
              <a:t> 분기 실적을 후행 연도의 데이터로 보간</a:t>
            </a:r>
            <a:r>
              <a:rPr lang="en-US" altLang="ko-KR" sz="1900" dirty="0"/>
              <a:t>.</a:t>
            </a:r>
            <a:endParaRPr lang="en-US" altLang="ko-KR" sz="1900" b="1" dirty="0"/>
          </a:p>
        </p:txBody>
      </p:sp>
    </p:spTree>
    <p:extLst>
      <p:ext uri="{BB962C8B-B14F-4D97-AF65-F5344CB8AC3E}">
        <p14:creationId xmlns:p14="http://schemas.microsoft.com/office/powerpoint/2010/main" val="172132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21BC15-B4E7-413A-1357-721CCA1D9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88567"/>
              </p:ext>
            </p:extLst>
          </p:nvPr>
        </p:nvGraphicFramePr>
        <p:xfrm>
          <a:off x="383057" y="2495352"/>
          <a:ext cx="12192002" cy="3572726"/>
        </p:xfrm>
        <a:graphic>
          <a:graphicData uri="http://schemas.openxmlformats.org/drawingml/2006/table">
            <a:tbl>
              <a:tblPr/>
              <a:tblGrid>
                <a:gridCol w="1207718">
                  <a:extLst>
                    <a:ext uri="{9D8B030D-6E8A-4147-A177-3AD203B41FA5}">
                      <a16:colId xmlns:a16="http://schemas.microsoft.com/office/drawing/2014/main" val="2328014621"/>
                    </a:ext>
                  </a:extLst>
                </a:gridCol>
                <a:gridCol w="1207718">
                  <a:extLst>
                    <a:ext uri="{9D8B030D-6E8A-4147-A177-3AD203B41FA5}">
                      <a16:colId xmlns:a16="http://schemas.microsoft.com/office/drawing/2014/main" val="3662586376"/>
                    </a:ext>
                  </a:extLst>
                </a:gridCol>
                <a:gridCol w="1207718">
                  <a:extLst>
                    <a:ext uri="{9D8B030D-6E8A-4147-A177-3AD203B41FA5}">
                      <a16:colId xmlns:a16="http://schemas.microsoft.com/office/drawing/2014/main" val="408785069"/>
                    </a:ext>
                  </a:extLst>
                </a:gridCol>
                <a:gridCol w="1207718">
                  <a:extLst>
                    <a:ext uri="{9D8B030D-6E8A-4147-A177-3AD203B41FA5}">
                      <a16:colId xmlns:a16="http://schemas.microsoft.com/office/drawing/2014/main" val="210092142"/>
                    </a:ext>
                  </a:extLst>
                </a:gridCol>
                <a:gridCol w="1207718">
                  <a:extLst>
                    <a:ext uri="{9D8B030D-6E8A-4147-A177-3AD203B41FA5}">
                      <a16:colId xmlns:a16="http://schemas.microsoft.com/office/drawing/2014/main" val="3330271186"/>
                    </a:ext>
                  </a:extLst>
                </a:gridCol>
                <a:gridCol w="1207718">
                  <a:extLst>
                    <a:ext uri="{9D8B030D-6E8A-4147-A177-3AD203B41FA5}">
                      <a16:colId xmlns:a16="http://schemas.microsoft.com/office/drawing/2014/main" val="1271457554"/>
                    </a:ext>
                  </a:extLst>
                </a:gridCol>
                <a:gridCol w="1207718">
                  <a:extLst>
                    <a:ext uri="{9D8B030D-6E8A-4147-A177-3AD203B41FA5}">
                      <a16:colId xmlns:a16="http://schemas.microsoft.com/office/drawing/2014/main" val="2674655565"/>
                    </a:ext>
                  </a:extLst>
                </a:gridCol>
                <a:gridCol w="1207718">
                  <a:extLst>
                    <a:ext uri="{9D8B030D-6E8A-4147-A177-3AD203B41FA5}">
                      <a16:colId xmlns:a16="http://schemas.microsoft.com/office/drawing/2014/main" val="760131985"/>
                    </a:ext>
                  </a:extLst>
                </a:gridCol>
                <a:gridCol w="1207718">
                  <a:extLst>
                    <a:ext uri="{9D8B030D-6E8A-4147-A177-3AD203B41FA5}">
                      <a16:colId xmlns:a16="http://schemas.microsoft.com/office/drawing/2014/main" val="1713240681"/>
                    </a:ext>
                  </a:extLst>
                </a:gridCol>
                <a:gridCol w="1322540">
                  <a:extLst>
                    <a:ext uri="{9D8B030D-6E8A-4147-A177-3AD203B41FA5}">
                      <a16:colId xmlns:a16="http://schemas.microsoft.com/office/drawing/2014/main" val="1130871136"/>
                    </a:ext>
                  </a:extLst>
                </a:gridCol>
              </a:tblGrid>
              <a:tr h="12587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corp_name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bsns_year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reprt_code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account_nm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thstrm_amount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frmtrm_amount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currency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rcept_dt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year_quarter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442739"/>
                  </a:ext>
                </a:extLst>
              </a:tr>
              <a:tr h="12587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corp_yqan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050">
                        <a:effectLst/>
                      </a:endParaRP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152002"/>
                  </a:ext>
                </a:extLst>
              </a:tr>
              <a:tr h="395593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  <a:r>
                        <a:rPr lang="en-US" altLang="ko-KR" sz="1050">
                          <a:effectLst/>
                        </a:rPr>
                        <a:t>-2018-Q1-</a:t>
                      </a:r>
                      <a:r>
                        <a:rPr lang="ko-KR" altLang="en-US" sz="1050">
                          <a:effectLst/>
                        </a:rPr>
                        <a:t>당기순이익</a:t>
                      </a:r>
                      <a:r>
                        <a:rPr lang="en-US" altLang="ko-KR" sz="1050">
                          <a:effectLst/>
                        </a:rPr>
                        <a:t>(</a:t>
                      </a:r>
                      <a:r>
                        <a:rPr lang="ko-KR" altLang="en-US" sz="1050">
                          <a:effectLst/>
                        </a:rPr>
                        <a:t>손실</a:t>
                      </a:r>
                      <a:r>
                        <a:rPr lang="en-US" altLang="ko-KR" sz="1050">
                          <a:effectLst/>
                        </a:rPr>
                        <a:t>)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11013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당기순이익</a:t>
                      </a:r>
                      <a:r>
                        <a:rPr lang="en-US" altLang="ko-KR" sz="1050">
                          <a:effectLst/>
                        </a:rPr>
                        <a:t>(</a:t>
                      </a:r>
                      <a:r>
                        <a:rPr lang="ko-KR" altLang="en-US" sz="1050">
                          <a:effectLst/>
                        </a:rPr>
                        <a:t>손실</a:t>
                      </a:r>
                      <a:r>
                        <a:rPr lang="en-US" altLang="ko-KR" sz="1050">
                          <a:effectLst/>
                        </a:rPr>
                        <a:t>)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4.210047e+08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2.957616e+09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KRW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20180515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2018-Q1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144217"/>
                  </a:ext>
                </a:extLst>
              </a:tr>
              <a:tr h="28770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  <a:r>
                        <a:rPr lang="en-US" altLang="ko-KR" sz="1050">
                          <a:effectLst/>
                        </a:rPr>
                        <a:t>-2018-Q1-</a:t>
                      </a:r>
                      <a:r>
                        <a:rPr lang="ko-KR" altLang="en-US" sz="1050">
                          <a:effectLst/>
                        </a:rPr>
                        <a:t>매출액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11013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매출액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8.590205e+09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6.856382e+09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KRW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20180515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2018-Q1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94887"/>
                  </a:ext>
                </a:extLst>
              </a:tr>
              <a:tr h="395593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  <a:r>
                        <a:rPr lang="en-US" altLang="ko-KR" sz="1050">
                          <a:effectLst/>
                        </a:rPr>
                        <a:t>-2018-Q1-</a:t>
                      </a:r>
                      <a:r>
                        <a:rPr lang="ko-KR" altLang="en-US" sz="1050">
                          <a:effectLst/>
                        </a:rPr>
                        <a:t>법인세차감전 순이익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11013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법인세차감전 순이익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4.210047e+08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2.343760e+09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KRW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20180515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2018-Q1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680989"/>
                  </a:ext>
                </a:extLst>
              </a:tr>
              <a:tr h="34164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  <a:r>
                        <a:rPr lang="en-US" altLang="ko-KR" sz="1050">
                          <a:effectLst/>
                        </a:rPr>
                        <a:t>-2018-Q1-</a:t>
                      </a:r>
                      <a:r>
                        <a:rPr lang="ko-KR" altLang="en-US" sz="1050">
                          <a:effectLst/>
                        </a:rPr>
                        <a:t>부채총계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11013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부채총계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1.316007e+10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1.348128e+10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KRW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20180515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2018-Q1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420514"/>
                  </a:ext>
                </a:extLst>
              </a:tr>
              <a:tr h="34164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  <a:r>
                        <a:rPr lang="en-US" altLang="ko-KR" sz="1050">
                          <a:effectLst/>
                        </a:rPr>
                        <a:t>-2018-Q1-</a:t>
                      </a:r>
                      <a:r>
                        <a:rPr lang="ko-KR" altLang="en-US" sz="1050">
                          <a:effectLst/>
                        </a:rPr>
                        <a:t>영업이익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넥슨게임즈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11013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영업이익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2.987293e+08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2.366868e+09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KRW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20180515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2018-Q1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556157"/>
                  </a:ext>
                </a:extLst>
              </a:tr>
              <a:tr h="7192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...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461761"/>
                  </a:ext>
                </a:extLst>
              </a:tr>
              <a:tr h="28770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크래프톤</a:t>
                      </a:r>
                      <a:r>
                        <a:rPr lang="en-US" altLang="ko-KR" sz="1050">
                          <a:effectLst/>
                        </a:rPr>
                        <a:t>-2025-Q3-</a:t>
                      </a:r>
                      <a:r>
                        <a:rPr lang="ko-KR" altLang="en-US" sz="1050">
                          <a:effectLst/>
                        </a:rPr>
                        <a:t>자본금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크래프톤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2025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11014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자본금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4.927645e+09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4.925891e+09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KRW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20251114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 dirty="0">
                          <a:effectLst/>
                        </a:rPr>
                        <a:t>2025-Q3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45678"/>
                  </a:ext>
                </a:extLst>
              </a:tr>
              <a:tr h="34164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크래프톤</a:t>
                      </a:r>
                      <a:r>
                        <a:rPr lang="en-US" altLang="ko-KR" sz="1050">
                          <a:effectLst/>
                        </a:rPr>
                        <a:t>-2025-Q3-</a:t>
                      </a:r>
                      <a:r>
                        <a:rPr lang="ko-KR" altLang="en-US" sz="1050">
                          <a:effectLst/>
                        </a:rPr>
                        <a:t>자본총계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크래프톤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2025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11014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자본총계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 dirty="0">
                          <a:effectLst/>
                        </a:rPr>
                        <a:t>7.279704e+12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6.829132e+12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KRW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20251114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2025-Q3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510524"/>
                  </a:ext>
                </a:extLst>
              </a:tr>
              <a:tr h="34164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크래프톤</a:t>
                      </a:r>
                      <a:r>
                        <a:rPr lang="en-US" altLang="ko-KR" sz="1050">
                          <a:effectLst/>
                        </a:rPr>
                        <a:t>-2025-Q3-</a:t>
                      </a:r>
                      <a:r>
                        <a:rPr lang="ko-KR" altLang="en-US" sz="1050">
                          <a:effectLst/>
                        </a:rPr>
                        <a:t>자산총계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크래프톤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2025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11014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050">
                          <a:effectLst/>
                        </a:rPr>
                        <a:t>자산총계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8.441269e+12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7.919464e+12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>
                          <a:effectLst/>
                        </a:rPr>
                        <a:t>KRW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050">
                          <a:effectLst/>
                        </a:rPr>
                        <a:t>20251114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050" dirty="0">
                          <a:effectLst/>
                        </a:rPr>
                        <a:t>2025-Q3</a:t>
                      </a:r>
                    </a:p>
                  </a:txBody>
                  <a:tcPr marL="17981" marR="17981" marT="8991" marB="899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39316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0733291-678F-5FD2-9627-4142E33C0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357" y="66593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1168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× 9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3F4E2-22F8-8CC7-620E-E8C77C9296E8}"/>
              </a:ext>
            </a:extLst>
          </p:cNvPr>
          <p:cNvSpPr txBox="1"/>
          <p:nvPr/>
        </p:nvSpPr>
        <p:spPr>
          <a:xfrm>
            <a:off x="685800" y="899024"/>
            <a:ext cx="4936524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데이터 수집</a:t>
            </a:r>
            <a:endParaRPr lang="en-US" altLang="ko-KR" sz="4000" b="1" cap="all" spc="30" dirty="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정기보고서</a:t>
            </a:r>
            <a:endParaRPr lang="en-US" altLang="ko-KR" sz="4000" b="1" cap="all" spc="30" dirty="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4000" b="1" cap="all" spc="30" dirty="0"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44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8E8B0-9F85-8D0F-F82E-8EF483AA37F3}"/>
              </a:ext>
            </a:extLst>
          </p:cNvPr>
          <p:cNvSpPr txBox="1"/>
          <p:nvPr/>
        </p:nvSpPr>
        <p:spPr>
          <a:xfrm>
            <a:off x="703400" y="908651"/>
            <a:ext cx="4937004" cy="40586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cap="all" spc="30" dirty="0">
                <a:latin typeface="+mj-lt"/>
                <a:ea typeface="+mj-ea"/>
                <a:cs typeface="+mj-cs"/>
              </a:rPr>
              <a:t>데이터 수집</a:t>
            </a:r>
            <a:endParaRPr lang="en-US" altLang="ko-KR" sz="4400" b="1" cap="all" spc="30" dirty="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cap="all" spc="30" dirty="0">
                <a:latin typeface="+mj-lt"/>
                <a:ea typeface="+mj-ea"/>
                <a:cs typeface="+mj-cs"/>
              </a:rPr>
              <a:t>주가 데이터</a:t>
            </a:r>
            <a:r>
              <a:rPr lang="en-US" altLang="ko-KR" sz="4400" b="1" cap="all" spc="30" dirty="0"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24D29E-D6D1-7BBD-9CE5-29A97B86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" t="2" r="-10186"/>
          <a:stretch>
            <a:fillRect/>
          </a:stretch>
        </p:blipFill>
        <p:spPr>
          <a:xfrm>
            <a:off x="4361935" y="10"/>
            <a:ext cx="8630165" cy="685799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150A2B0-31B9-166D-9751-20213CB2C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701199"/>
              </p:ext>
            </p:extLst>
          </p:nvPr>
        </p:nvGraphicFramePr>
        <p:xfrm>
          <a:off x="0" y="3610202"/>
          <a:ext cx="4390896" cy="2339147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097724">
                  <a:extLst>
                    <a:ext uri="{9D8B030D-6E8A-4147-A177-3AD203B41FA5}">
                      <a16:colId xmlns:a16="http://schemas.microsoft.com/office/drawing/2014/main" val="2020599389"/>
                    </a:ext>
                  </a:extLst>
                </a:gridCol>
                <a:gridCol w="1097724">
                  <a:extLst>
                    <a:ext uri="{9D8B030D-6E8A-4147-A177-3AD203B41FA5}">
                      <a16:colId xmlns:a16="http://schemas.microsoft.com/office/drawing/2014/main" val="2653906603"/>
                    </a:ext>
                  </a:extLst>
                </a:gridCol>
                <a:gridCol w="1097724">
                  <a:extLst>
                    <a:ext uri="{9D8B030D-6E8A-4147-A177-3AD203B41FA5}">
                      <a16:colId xmlns:a16="http://schemas.microsoft.com/office/drawing/2014/main" val="2342725403"/>
                    </a:ext>
                  </a:extLst>
                </a:gridCol>
                <a:gridCol w="1097724">
                  <a:extLst>
                    <a:ext uri="{9D8B030D-6E8A-4147-A177-3AD203B41FA5}">
                      <a16:colId xmlns:a16="http://schemas.microsoft.com/office/drawing/2014/main" val="2920092879"/>
                    </a:ext>
                  </a:extLst>
                </a:gridCol>
              </a:tblGrid>
              <a:tr h="540138">
                <a:tc>
                  <a:txBody>
                    <a:bodyPr/>
                    <a:lstStyle/>
                    <a:p>
                      <a:pPr algn="r">
                        <a:buNone/>
                      </a:pP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corp_code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 b="1">
                          <a:effectLst/>
                        </a:rPr>
                        <a:t>corp_name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effectLst/>
                        </a:rPr>
                        <a:t>stock_code</a:t>
                      </a:r>
                      <a:endParaRPr lang="en-US" sz="1400" b="1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 b="1">
                          <a:effectLst/>
                        </a:rPr>
                        <a:t>modify_date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199519"/>
                  </a:ext>
                </a:extLst>
              </a:tr>
              <a:tr h="31287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00760971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ko-KR" altLang="en-US" sz="1400" dirty="0" err="1">
                          <a:effectLst/>
                        </a:rPr>
                        <a:t>크래프톤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solidFill>
                            <a:srgbClr val="0070C0"/>
                          </a:solidFill>
                          <a:effectLst/>
                        </a:rPr>
                        <a:t>259960</a:t>
                      </a:r>
                      <a:endParaRPr lang="ko-KR" alt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20231027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850177"/>
                  </a:ext>
                </a:extLst>
              </a:tr>
              <a:tr h="312871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01096341</a:t>
                      </a:r>
                      <a:endParaRPr lang="en-US" altLang="ko-KR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ko-KR" altLang="en-US" sz="1400" dirty="0" err="1">
                          <a:effectLst/>
                        </a:rPr>
                        <a:t>넥슨게임즈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solidFill>
                            <a:srgbClr val="0070C0"/>
                          </a:solidFill>
                          <a:effectLst/>
                        </a:rPr>
                        <a:t>225570</a:t>
                      </a:r>
                      <a:endParaRPr lang="ko-KR" alt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20240110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406264"/>
                  </a:ext>
                </a:extLst>
              </a:tr>
              <a:tr h="5475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01137383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ko-KR" altLang="en-US" sz="1400" dirty="0" err="1">
                          <a:effectLst/>
                        </a:rPr>
                        <a:t>카카오게임즈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solidFill>
                            <a:srgbClr val="0070C0"/>
                          </a:solidFill>
                          <a:effectLst/>
                        </a:rPr>
                        <a:t>293490</a:t>
                      </a:r>
                      <a:endParaRPr lang="ko-KR" alt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20240402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820675"/>
                  </a:ext>
                </a:extLst>
              </a:tr>
              <a:tr h="31287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00261443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ko-KR" altLang="en-US" sz="1400" dirty="0" err="1">
                          <a:effectLst/>
                        </a:rPr>
                        <a:t>엔씨소프트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solidFill>
                            <a:srgbClr val="0070C0"/>
                          </a:solidFill>
                          <a:effectLst/>
                        </a:rPr>
                        <a:t>036570</a:t>
                      </a:r>
                      <a:endParaRPr lang="ko-KR" alt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20240329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570809"/>
                  </a:ext>
                </a:extLst>
              </a:tr>
              <a:tr h="312871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00904672</a:t>
                      </a:r>
                      <a:endParaRPr lang="en-US" altLang="ko-KR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ko-KR" altLang="en-US" sz="1400" dirty="0">
                          <a:effectLst/>
                        </a:rPr>
                        <a:t>넷마블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solidFill>
                            <a:srgbClr val="0070C0"/>
                          </a:solidFill>
                          <a:effectLst/>
                        </a:rPr>
                        <a:t>251270</a:t>
                      </a:r>
                      <a:endParaRPr lang="ko-KR" altLang="en-US" sz="1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20250917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64891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651BDEA-9F0C-360D-7C84-3927AF21A79A}"/>
              </a:ext>
            </a:extLst>
          </p:cNvPr>
          <p:cNvSpPr/>
          <p:nvPr/>
        </p:nvSpPr>
        <p:spPr>
          <a:xfrm>
            <a:off x="5980670" y="5684110"/>
            <a:ext cx="2772161" cy="265240"/>
          </a:xfrm>
          <a:prstGeom prst="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33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F90A0E-31C2-C802-813D-75DAE5DED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00B048-3D5D-99EA-19D6-1E16E2A3AFE3}"/>
              </a:ext>
            </a:extLst>
          </p:cNvPr>
          <p:cNvSpPr txBox="1"/>
          <p:nvPr/>
        </p:nvSpPr>
        <p:spPr>
          <a:xfrm>
            <a:off x="685800" y="899024"/>
            <a:ext cx="3076032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>
                <a:latin typeface="+mj-lt"/>
                <a:ea typeface="+mj-ea"/>
                <a:cs typeface="+mj-cs"/>
              </a:rPr>
              <a:t>데이터 수집</a:t>
            </a:r>
            <a:endParaRPr lang="en-US" altLang="ko-KR" sz="4000" b="1" cap="all" spc="30">
              <a:latin typeface="+mj-lt"/>
              <a:ea typeface="+mj-ea"/>
              <a:cs typeface="+mj-cs"/>
            </a:endParaRPr>
          </a:p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>
                <a:latin typeface="+mj-lt"/>
                <a:ea typeface="+mj-ea"/>
                <a:cs typeface="+mj-cs"/>
              </a:rPr>
              <a:t>주가 데이터</a:t>
            </a:r>
            <a:r>
              <a:rPr lang="en-US" altLang="ko-KR" sz="4000" b="1" cap="all" spc="30"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43F5FB-5EBD-E5B6-04E9-21B35F606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97624"/>
              </p:ext>
            </p:extLst>
          </p:nvPr>
        </p:nvGraphicFramePr>
        <p:xfrm>
          <a:off x="1097750" y="2566156"/>
          <a:ext cx="9996500" cy="3269829"/>
        </p:xfrm>
        <a:graphic>
          <a:graphicData uri="http://schemas.openxmlformats.org/drawingml/2006/table">
            <a:tbl>
              <a:tblPr/>
              <a:tblGrid>
                <a:gridCol w="999650">
                  <a:extLst>
                    <a:ext uri="{9D8B030D-6E8A-4147-A177-3AD203B41FA5}">
                      <a16:colId xmlns:a16="http://schemas.microsoft.com/office/drawing/2014/main" val="1255407304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694166091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3729405732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536378012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172983854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1665494622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3929797222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531834888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3816649684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1621480841"/>
                    </a:ext>
                  </a:extLst>
                </a:gridCol>
              </a:tblGrid>
              <a:tr h="28151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ko-KR" altLang="en-US" sz="1400">
                        <a:effectLst/>
                      </a:endParaRP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시가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 dirty="0">
                          <a:effectLst/>
                        </a:rPr>
                        <a:t>고가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저가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종가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거래량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등락률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>
                          <a:effectLst/>
                        </a:rPr>
                        <a:t>corp_name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 err="1">
                          <a:effectLst/>
                        </a:rPr>
                        <a:t>stock_code</a:t>
                      </a:r>
                      <a:endParaRPr lang="en-US" sz="1400" dirty="0">
                        <a:effectLst/>
                      </a:endParaRP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날짜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56578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444500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446000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405000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407000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1647759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-10.352423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크래프톤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259960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2021-08-11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46557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1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414000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420500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402000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406000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947958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-0.245700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크래프톤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259960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2021-08-12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282502"/>
                  </a:ext>
                </a:extLst>
              </a:tr>
              <a:tr h="28151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415000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445500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408500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437000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1669847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7.635468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크래프톤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259960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2021-08-13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604519"/>
                  </a:ext>
                </a:extLst>
              </a:tr>
              <a:tr h="28151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3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433000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460000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423000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451500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1189500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3.318078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크래프톤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259960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2021-08-17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711329"/>
                  </a:ext>
                </a:extLst>
              </a:tr>
              <a:tr h="28151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449000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480000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437000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469000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1168167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3.875969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크래프톤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259960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2021-08-18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793927"/>
                  </a:ext>
                </a:extLst>
              </a:tr>
              <a:tr h="16086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...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12765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7963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64200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64500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62000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62200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130981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-2.660407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넷마블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251270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2025-09-26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461059"/>
                  </a:ext>
                </a:extLst>
              </a:tr>
              <a:tr h="28151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7964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63300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64300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62400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63000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99704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1.286174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넷마블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251270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2025-09-29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16948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7965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62800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63500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61700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61700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84570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-2.063492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sz="1400">
                          <a:effectLst/>
                        </a:rPr>
                        <a:t>넷마블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>
                          <a:effectLst/>
                        </a:rPr>
                        <a:t>251270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2025-09-30</a:t>
                      </a:r>
                    </a:p>
                  </a:txBody>
                  <a:tcPr marL="40217" marR="40217" marT="20108" marB="2010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33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8F017BE-3160-C10D-2945-DCE8537A3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3296" y="6393606"/>
            <a:ext cx="2658704" cy="617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dirty="0"/>
              <a:t>7966 </a:t>
            </a:r>
            <a:r>
              <a:rPr lang="ko-KR" altLang="ko-KR" dirty="0" err="1"/>
              <a:t>rows</a:t>
            </a:r>
            <a:r>
              <a:rPr lang="ko-KR" altLang="ko-KR" dirty="0"/>
              <a:t> × 9 </a:t>
            </a:r>
            <a:r>
              <a:rPr lang="ko-KR" altLang="ko-KR" dirty="0" err="1"/>
              <a:t>columns</a:t>
            </a:r>
            <a:endParaRPr lang="ko-KR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82420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E1A888-A630-9064-B554-CE5FCACF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2BD47E-B9A5-5E6C-7412-EC76CCA7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8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89B11-9E02-38C0-B509-9068486F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DE2A52-B457-ADAB-DA68-8BB3D1722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9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E5F0C-1AC2-7FD0-D132-0960853B6A34}"/>
              </a:ext>
            </a:extLst>
          </p:cNvPr>
          <p:cNvSpPr txBox="1"/>
          <p:nvPr/>
        </p:nvSpPr>
        <p:spPr>
          <a:xfrm>
            <a:off x="647700" y="871759"/>
            <a:ext cx="7467600" cy="3913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cap="all" spc="30" dirty="0">
                <a:latin typeface="+mj-lt"/>
                <a:ea typeface="+mj-ea"/>
                <a:cs typeface="+mj-cs"/>
              </a:rPr>
              <a:t>Why?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294DF-CC69-E338-8D61-8337CBB7C087}"/>
              </a:ext>
            </a:extLst>
          </p:cNvPr>
          <p:cNvSpPr txBox="1"/>
          <p:nvPr/>
        </p:nvSpPr>
        <p:spPr>
          <a:xfrm>
            <a:off x="432049" y="2623276"/>
            <a:ext cx="9861129" cy="100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ko-KR" altLang="en-US" sz="3600" b="1" dirty="0"/>
              <a:t>국민적 관심 증대 </a:t>
            </a:r>
            <a:r>
              <a:rPr lang="en-US" altLang="ko-KR" sz="2000" b="1" dirty="0"/>
              <a:t>:</a:t>
            </a:r>
            <a:r>
              <a:rPr lang="en-US" altLang="ko-KR" sz="2000" dirty="0"/>
              <a:t> </a:t>
            </a:r>
            <a:r>
              <a:rPr lang="ko-KR" altLang="en-US" sz="2000" dirty="0"/>
              <a:t>코로나</a:t>
            </a:r>
            <a:r>
              <a:rPr lang="en-US" altLang="ko-KR" sz="2000" dirty="0"/>
              <a:t>19 </a:t>
            </a:r>
            <a:r>
              <a:rPr lang="ko-KR" altLang="en-US" sz="2000" dirty="0"/>
              <a:t>팬데믹 이후 </a:t>
            </a:r>
            <a:r>
              <a:rPr lang="ko-KR" altLang="en-US" sz="2000" b="1" dirty="0"/>
              <a:t>투자 시장 참여자의 급증</a:t>
            </a:r>
            <a:r>
              <a:rPr lang="ko-KR" altLang="en-US" sz="2000" dirty="0"/>
              <a:t>과 </a:t>
            </a:r>
            <a:r>
              <a:rPr lang="en-US" altLang="ko-KR" sz="2000" dirty="0"/>
              <a:t>				</a:t>
            </a:r>
            <a:r>
              <a:rPr lang="ko-KR" altLang="en-US" sz="2000" dirty="0"/>
              <a:t>성공적인 투자를 향한 높은 열망</a:t>
            </a:r>
            <a:r>
              <a:rPr lang="en-US" altLang="ko-KR" sz="2000" dirty="0"/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0B8DAC7-FDE7-7F20-A30D-789E02CB52F1}"/>
              </a:ext>
            </a:extLst>
          </p:cNvPr>
          <p:cNvSpPr txBox="1"/>
          <p:nvPr/>
        </p:nvSpPr>
        <p:spPr>
          <a:xfrm>
            <a:off x="432049" y="3655717"/>
            <a:ext cx="1034770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/>
              <a:t>분석 대상 선정 배경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평소 높은 관심도를 가진 산업이자 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en-US" altLang="ko-KR" dirty="0"/>
              <a:t>				         </a:t>
            </a:r>
            <a:r>
              <a:rPr lang="ko-KR" altLang="en-US" dirty="0"/>
              <a:t>대한민국을 대표하는 </a:t>
            </a:r>
            <a:r>
              <a:rPr lang="en-US" altLang="ko-KR" b="1" dirty="0"/>
              <a:t>5</a:t>
            </a:r>
            <a:r>
              <a:rPr lang="ko-KR" altLang="en-US" b="1" dirty="0"/>
              <a:t>대 게임 기업</a:t>
            </a:r>
            <a:r>
              <a:rPr lang="ko-KR" altLang="en-US" dirty="0"/>
              <a:t>을 분석 대상으로 선정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1A52B-DE0E-267A-1D3A-ACC0BFA9F9FB}"/>
              </a:ext>
            </a:extLst>
          </p:cNvPr>
          <p:cNvSpPr txBox="1"/>
          <p:nvPr/>
        </p:nvSpPr>
        <p:spPr>
          <a:xfrm>
            <a:off x="432049" y="4682775"/>
            <a:ext cx="1096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/>
              <a:t>산업적 가치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국민 취미 생활을 넘어선 높은 성장 잠재력과 </a:t>
            </a:r>
            <a:r>
              <a:rPr lang="ko-KR" altLang="en-US" b="1" dirty="0"/>
              <a:t>지속 가능한 가치</a:t>
            </a:r>
            <a:r>
              <a:rPr lang="ko-KR" altLang="en-US" dirty="0"/>
              <a:t>에 대한 진단 필요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2FF6B-9C5B-69A2-F907-572D41F62AE6}"/>
              </a:ext>
            </a:extLst>
          </p:cNvPr>
          <p:cNvSpPr txBox="1"/>
          <p:nvPr/>
        </p:nvSpPr>
        <p:spPr>
          <a:xfrm>
            <a:off x="647700" y="-180476"/>
            <a:ext cx="9055100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6500" b="1" cap="all" spc="30" dirty="0">
                <a:latin typeface="+mj-lt"/>
                <a:ea typeface="+mj-ea"/>
                <a:cs typeface="+mj-cs"/>
              </a:rPr>
              <a:t>DATA</a:t>
            </a:r>
            <a:r>
              <a:rPr lang="ko-KR" altLang="en-US" sz="6500" b="1" cap="all" spc="30" dirty="0">
                <a:latin typeface="+mj-lt"/>
                <a:ea typeface="+mj-ea"/>
                <a:cs typeface="+mj-cs"/>
              </a:rPr>
              <a:t> </a:t>
            </a:r>
            <a:r>
              <a:rPr lang="en-US" altLang="ko-KR" sz="6500" b="1" cap="all" spc="30" dirty="0">
                <a:latin typeface="+mj-lt"/>
                <a:ea typeface="+mj-ea"/>
                <a:cs typeface="+mj-cs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51020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5440B-3940-A73B-6F5C-DDD00C83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01C555-9970-433B-A73A-F5DA5EA33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34C199-D185-903B-CF44-0B270758F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D63FD4-88C4-9FC4-751F-D7D878A76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97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FDA6D-A3AA-C360-8498-9FA3D4E4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그래프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08B1DC-5522-609B-2C7C-823F810AF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90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0D8B8-64BF-318A-50DD-ADD18172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BB6B21-B423-767F-5441-5E1A32457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333"/>
            <a:ext cx="12192000" cy="474133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A7DE3A-AB13-84FD-CC7A-17DC4D7CAD66}"/>
              </a:ext>
            </a:extLst>
          </p:cNvPr>
          <p:cNvCxnSpPr/>
          <p:nvPr/>
        </p:nvCxnSpPr>
        <p:spPr>
          <a:xfrm>
            <a:off x="3936733" y="1751798"/>
            <a:ext cx="0" cy="35035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40287B-89C5-3DEA-EBEC-A5E73CEA18D7}"/>
              </a:ext>
            </a:extLst>
          </p:cNvPr>
          <p:cNvCxnSpPr/>
          <p:nvPr/>
        </p:nvCxnSpPr>
        <p:spPr>
          <a:xfrm flipV="1">
            <a:off x="1183907" y="3724977"/>
            <a:ext cx="2541070" cy="1405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6424032-0C11-4C96-15B0-372AE88CE944}"/>
              </a:ext>
            </a:extLst>
          </p:cNvPr>
          <p:cNvCxnSpPr/>
          <p:nvPr/>
        </p:nvCxnSpPr>
        <p:spPr>
          <a:xfrm>
            <a:off x="4100362" y="3724977"/>
            <a:ext cx="798897" cy="798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3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9E52E-98F5-6BC6-635F-1A19AF641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1" name="Straight Connector 112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3" name="Straight Connector 112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AB0A5-6718-9967-0F1F-E9740F32A43D}"/>
              </a:ext>
            </a:extLst>
          </p:cNvPr>
          <p:cNvSpPr txBox="1"/>
          <p:nvPr/>
        </p:nvSpPr>
        <p:spPr>
          <a:xfrm>
            <a:off x="703400" y="899025"/>
            <a:ext cx="4917754" cy="379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6500" b="1" cap="all" spc="30" dirty="0">
                <a:latin typeface="+mj-lt"/>
                <a:ea typeface="+mj-ea"/>
                <a:cs typeface="+mj-cs"/>
              </a:rPr>
              <a:t>Why?</a:t>
            </a:r>
          </a:p>
        </p:txBody>
      </p:sp>
      <p:cxnSp>
        <p:nvCxnSpPr>
          <p:cNvPr id="11277" name="Straight Connector 1127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9" name="Straight Connector 11278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CDA4C9-B29F-EC3D-FFCB-9C0975580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" t="205" r="-463" b="-205"/>
          <a:stretch>
            <a:fillRect/>
          </a:stretch>
        </p:blipFill>
        <p:spPr bwMode="auto">
          <a:xfrm>
            <a:off x="7054328" y="172598"/>
            <a:ext cx="4768136" cy="453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34C5E-843E-144E-7FF6-AAEA6B6D9456}"/>
              </a:ext>
            </a:extLst>
          </p:cNvPr>
          <p:cNvSpPr txBox="1"/>
          <p:nvPr/>
        </p:nvSpPr>
        <p:spPr>
          <a:xfrm>
            <a:off x="8628245" y="7327913"/>
            <a:ext cx="356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https://platum.kr/archives/180564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58847-F986-77A8-098E-A9D3D1DD274F}"/>
              </a:ext>
            </a:extLst>
          </p:cNvPr>
          <p:cNvSpPr txBox="1"/>
          <p:nvPr/>
        </p:nvSpPr>
        <p:spPr>
          <a:xfrm>
            <a:off x="206375" y="2296483"/>
            <a:ext cx="6971768" cy="1612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ko-KR" altLang="en-US" sz="3600" b="1" dirty="0"/>
              <a:t>대규모 유입</a:t>
            </a:r>
            <a:r>
              <a:rPr lang="en-US" altLang="ko-KR" sz="2000" b="1" dirty="0"/>
              <a:t>: </a:t>
            </a:r>
            <a:r>
              <a:rPr lang="ko-KR" altLang="en-US" sz="2000" dirty="0"/>
              <a:t>팬데믹 기간 중 </a:t>
            </a:r>
            <a:r>
              <a:rPr lang="ko-KR" altLang="en-US" sz="2000" b="1" dirty="0"/>
              <a:t>재택근무 확산</a:t>
            </a:r>
            <a:r>
              <a:rPr lang="ko-KR" altLang="en-US" sz="2000" dirty="0"/>
              <a:t>은 게임 </a:t>
            </a:r>
            <a:r>
              <a:rPr lang="en-US" altLang="ko-KR" sz="2000" dirty="0"/>
              <a:t>	 	         </a:t>
            </a:r>
            <a:r>
              <a:rPr lang="ko-KR" altLang="en-US" sz="2000" dirty="0"/>
              <a:t>이용자의 대규모 유입을 유도함</a:t>
            </a:r>
            <a:r>
              <a:rPr lang="en-US" altLang="ko-KR" sz="2000" dirty="0"/>
              <a:t>.</a:t>
            </a:r>
          </a:p>
          <a:p>
            <a:pPr latinLnBrk="0">
              <a:lnSpc>
                <a:spcPct val="110000"/>
              </a:lnSpc>
              <a:spcBef>
                <a:spcPts val="1000"/>
              </a:spcBef>
            </a:pPr>
            <a:endParaRPr lang="en-US" altLang="ko-KR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3ECB2-2500-E127-CA68-AF7F061F4561}"/>
              </a:ext>
            </a:extLst>
          </p:cNvPr>
          <p:cNvSpPr txBox="1"/>
          <p:nvPr/>
        </p:nvSpPr>
        <p:spPr>
          <a:xfrm>
            <a:off x="7078845" y="6927321"/>
            <a:ext cx="546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한국 콘텐츠 진흥원 </a:t>
            </a:r>
            <a:r>
              <a:rPr lang="en-US" altLang="ko-KR" dirty="0"/>
              <a:t>2024</a:t>
            </a:r>
            <a:r>
              <a:rPr lang="ko-KR" altLang="en-US" dirty="0"/>
              <a:t>년 게임 이용자 실태조사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2C4412-267C-53E5-63AD-A8F7CE51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248" y="4877810"/>
            <a:ext cx="5212295" cy="16123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0B162-E382-48F0-BCB9-D324FC717DE0}"/>
              </a:ext>
            </a:extLst>
          </p:cNvPr>
          <p:cNvSpPr txBox="1"/>
          <p:nvPr/>
        </p:nvSpPr>
        <p:spPr>
          <a:xfrm>
            <a:off x="206375" y="3992173"/>
            <a:ext cx="6305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시장 재평가</a:t>
            </a:r>
            <a:r>
              <a:rPr lang="en-US" altLang="ko-KR" b="1" dirty="0"/>
              <a:t>: </a:t>
            </a:r>
            <a:r>
              <a:rPr lang="ko-KR" altLang="en-US" sz="1800" dirty="0"/>
              <a:t>이러한 구조적 변화는 해당 기업들의 </a:t>
            </a:r>
            <a:r>
              <a:rPr lang="ko-KR" altLang="en-US" sz="1800" b="1" dirty="0"/>
              <a:t>미래 실적 기대치</a:t>
            </a:r>
            <a:r>
              <a:rPr lang="ko-KR" altLang="en-US" sz="1800" dirty="0"/>
              <a:t>를 끌어올리는 결정적 요인으로 작용하여 </a:t>
            </a:r>
            <a:r>
              <a:rPr lang="ko-KR" altLang="en-US" sz="1800" b="1" dirty="0"/>
              <a:t>시장 재평가</a:t>
            </a:r>
            <a:r>
              <a:rPr lang="ko-KR" altLang="en-US" sz="1800" dirty="0"/>
              <a:t>를 이끌어냄</a:t>
            </a:r>
            <a:r>
              <a:rPr lang="en-US" altLang="ko-KR" sz="1800" b="1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5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D7076-C10E-DE17-02C4-E552D9B2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8D857B-39C3-E5F6-5D3A-CA1130DF0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333"/>
            <a:ext cx="12192000" cy="474133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39E7B68-C028-F0DC-55C2-3213D9F8ADAD}"/>
              </a:ext>
            </a:extLst>
          </p:cNvPr>
          <p:cNvCxnSpPr/>
          <p:nvPr/>
        </p:nvCxnSpPr>
        <p:spPr>
          <a:xfrm>
            <a:off x="587141" y="3070459"/>
            <a:ext cx="4292867" cy="856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90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5ECD4-EADD-E1A1-83CB-95A3B1C6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E8D76-967B-711A-A0FC-DF7FC2DDAFC0}"/>
              </a:ext>
            </a:extLst>
          </p:cNvPr>
          <p:cNvSpPr txBox="1"/>
          <p:nvPr/>
        </p:nvSpPr>
        <p:spPr>
          <a:xfrm>
            <a:off x="685800" y="899024"/>
            <a:ext cx="3076032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6500" b="1" cap="all" spc="30" dirty="0">
                <a:latin typeface="+mj-lt"/>
                <a:ea typeface="+mj-ea"/>
                <a:cs typeface="+mj-cs"/>
              </a:rPr>
              <a:t>Why?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도표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F8BDBE-1D31-6D54-078E-F0B3F049D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5" r="2" b="2"/>
          <a:stretch>
            <a:fillRect/>
          </a:stretch>
        </p:blipFill>
        <p:spPr>
          <a:xfrm>
            <a:off x="4830118" y="2988889"/>
            <a:ext cx="7332498" cy="374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43DE7-D24C-FDBB-6BA9-BC80F6B409DA}"/>
              </a:ext>
            </a:extLst>
          </p:cNvPr>
          <p:cNvSpPr txBox="1"/>
          <p:nvPr/>
        </p:nvSpPr>
        <p:spPr>
          <a:xfrm>
            <a:off x="246564" y="2777873"/>
            <a:ext cx="5212295" cy="1200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ko-KR" altLang="en-US" sz="3600" b="1" dirty="0"/>
              <a:t>특수 소멸</a:t>
            </a:r>
            <a:r>
              <a:rPr lang="en-US" altLang="ko-KR" sz="2000" b="1" dirty="0"/>
              <a:t>: </a:t>
            </a:r>
            <a:r>
              <a:rPr lang="ko-KR" altLang="en-US" dirty="0"/>
              <a:t>재택 근무 종료로 인한 </a:t>
            </a:r>
            <a:r>
              <a:rPr lang="en-US" altLang="ko-KR" dirty="0"/>
              <a:t>		   	    </a:t>
            </a:r>
            <a:r>
              <a:rPr lang="ko-KR" altLang="en-US" dirty="0"/>
              <a:t>유입 및 기존 </a:t>
            </a:r>
            <a:r>
              <a:rPr lang="ko-KR" altLang="en-US" b="1" dirty="0"/>
              <a:t>유저 이탈</a:t>
            </a:r>
            <a:endParaRPr lang="en-US" altLang="ko-KR" b="1" dirty="0"/>
          </a:p>
          <a:p>
            <a:pPr latinLnBrk="0">
              <a:lnSpc>
                <a:spcPct val="110000"/>
              </a:lnSpc>
              <a:spcBef>
                <a:spcPts val="1000"/>
              </a:spcBef>
            </a:pPr>
            <a:endParaRPr lang="en-US" altLang="ko-KR"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A4647-5A35-6D09-1A62-1938C9224BB4}"/>
              </a:ext>
            </a:extLst>
          </p:cNvPr>
          <p:cNvSpPr txBox="1"/>
          <p:nvPr/>
        </p:nvSpPr>
        <p:spPr>
          <a:xfrm>
            <a:off x="246564" y="4065764"/>
            <a:ext cx="4731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물가 상승</a:t>
            </a:r>
            <a:r>
              <a:rPr lang="en-US" altLang="ko-KR" b="1" dirty="0"/>
              <a:t>: </a:t>
            </a:r>
            <a:r>
              <a:rPr lang="ko-KR" altLang="en-US" dirty="0"/>
              <a:t>고물가로 인한 </a:t>
            </a:r>
            <a:r>
              <a:rPr lang="ko-KR" altLang="en-US" b="1" dirty="0" err="1"/>
              <a:t>필수재</a:t>
            </a:r>
            <a:r>
              <a:rPr lang="ko-KR" altLang="en-US" b="1" dirty="0"/>
              <a:t> </a:t>
            </a:r>
            <a:r>
              <a:rPr lang="en-US" altLang="ko-KR" b="1" dirty="0"/>
              <a:t>		   	</a:t>
            </a:r>
            <a:r>
              <a:rPr lang="ko-KR" altLang="en-US" b="1" dirty="0"/>
              <a:t>지출</a:t>
            </a:r>
            <a:r>
              <a:rPr lang="ko-KR" altLang="en-US" dirty="0"/>
              <a:t> 우선</a:t>
            </a:r>
            <a:r>
              <a:rPr lang="en-US" altLang="ko-KR" dirty="0"/>
              <a:t>(</a:t>
            </a:r>
            <a:r>
              <a:rPr lang="ko-KR" altLang="en-US" dirty="0"/>
              <a:t>게임 소비 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202ABF-4D04-0F5C-AB35-A37C49BF2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24" y="844255"/>
            <a:ext cx="5212295" cy="16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168D2-3F46-C2C9-FF71-74E954FC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D3161-888D-D79B-2C8B-F54CAD3FDD3E}"/>
              </a:ext>
            </a:extLst>
          </p:cNvPr>
          <p:cNvSpPr txBox="1"/>
          <p:nvPr/>
        </p:nvSpPr>
        <p:spPr>
          <a:xfrm>
            <a:off x="685800" y="899024"/>
            <a:ext cx="6083300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6500" b="1" cap="all" spc="30" dirty="0" err="1">
                <a:latin typeface="+mj-lt"/>
                <a:ea typeface="+mj-ea"/>
                <a:cs typeface="+mj-cs"/>
              </a:rPr>
              <a:t>ConCulsion</a:t>
            </a:r>
            <a:endParaRPr lang="en-US" altLang="ko-KR" sz="6500" b="1" cap="all" spc="3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ADFA-A507-F27D-BF91-938113EB1971}"/>
              </a:ext>
            </a:extLst>
          </p:cNvPr>
          <p:cNvSpPr txBox="1"/>
          <p:nvPr/>
        </p:nvSpPr>
        <p:spPr>
          <a:xfrm>
            <a:off x="685800" y="2262364"/>
            <a:ext cx="11137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상승과 하락</a:t>
            </a:r>
            <a:r>
              <a:rPr lang="en-US" altLang="ko-KR" b="1" dirty="0"/>
              <a:t>: </a:t>
            </a:r>
            <a:r>
              <a:rPr lang="ko-KR" altLang="en-US" sz="1600" dirty="0"/>
              <a:t>한국 게임 산업은 </a:t>
            </a:r>
            <a:r>
              <a:rPr lang="en-US" altLang="ko-KR" sz="1600" dirty="0"/>
              <a:t>2020</a:t>
            </a:r>
            <a:r>
              <a:rPr lang="ko-KR" altLang="en-US" sz="1600" dirty="0"/>
              <a:t>년부터 </a:t>
            </a:r>
            <a:r>
              <a:rPr lang="en-US" altLang="ko-KR" sz="1600" dirty="0"/>
              <a:t>2024</a:t>
            </a:r>
            <a:r>
              <a:rPr lang="ko-KR" altLang="en-US" sz="1600" dirty="0"/>
              <a:t>년까지 거시경제 환경 변화에 따라 황금기와 냉각기를 경험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2D4D2-D88B-8F7E-EB3C-1185FBB31F26}"/>
              </a:ext>
            </a:extLst>
          </p:cNvPr>
          <p:cNvSpPr txBox="1"/>
          <p:nvPr/>
        </p:nvSpPr>
        <p:spPr>
          <a:xfrm>
            <a:off x="685800" y="3302975"/>
            <a:ext cx="11137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낮은 변동성</a:t>
            </a:r>
            <a:r>
              <a:rPr lang="en-US" altLang="ko-KR" b="1" dirty="0"/>
              <a:t>: </a:t>
            </a:r>
            <a:r>
              <a:rPr lang="ko-KR" altLang="en-US" dirty="0"/>
              <a:t>오락 및 문화 지수는 </a:t>
            </a:r>
            <a:r>
              <a:rPr lang="en-US" altLang="ko-KR" dirty="0"/>
              <a:t>2018</a:t>
            </a:r>
            <a:r>
              <a:rPr lang="ko-KR" altLang="en-US" dirty="0"/>
              <a:t>년부터 </a:t>
            </a:r>
            <a:r>
              <a:rPr lang="en-US" altLang="ko-KR" dirty="0"/>
              <a:t>2024</a:t>
            </a:r>
            <a:r>
              <a:rPr lang="ko-KR" altLang="en-US" dirty="0"/>
              <a:t>년까지 변동폭이 타 지수에 비해 낮은 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46A95-2E24-95A1-103B-F451EADE7781}"/>
              </a:ext>
            </a:extLst>
          </p:cNvPr>
          <p:cNvSpPr txBox="1"/>
          <p:nvPr/>
        </p:nvSpPr>
        <p:spPr>
          <a:xfrm>
            <a:off x="685800" y="4343586"/>
            <a:ext cx="1150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거시경제 민감성</a:t>
            </a:r>
            <a:r>
              <a:rPr lang="en-US" altLang="ko-KR" b="1" dirty="0"/>
              <a:t>: </a:t>
            </a:r>
            <a:r>
              <a:rPr lang="en-US" altLang="ko-KR" dirty="0"/>
              <a:t>2020</a:t>
            </a:r>
            <a:r>
              <a:rPr lang="ko-KR" altLang="en-US" dirty="0"/>
              <a:t>년</a:t>
            </a:r>
            <a:r>
              <a:rPr lang="en-US" altLang="ko-KR" dirty="0"/>
              <a:t>~2022</a:t>
            </a:r>
            <a:r>
              <a:rPr lang="ko-KR" altLang="en-US" dirty="0"/>
              <a:t>년 상반기의 주가 지수 상승 폭은 영업 이익의 실제 성장 폭을</a:t>
            </a:r>
            <a:endParaRPr lang="en-US" altLang="ko-KR" dirty="0"/>
          </a:p>
          <a:p>
            <a:r>
              <a:rPr lang="en-US" altLang="ko-KR" dirty="0"/>
              <a:t>			          </a:t>
            </a:r>
            <a:r>
              <a:rPr lang="ko-KR" altLang="en-US" dirty="0"/>
              <a:t>압도하며 선행함</a:t>
            </a:r>
            <a:r>
              <a:rPr lang="en-US" altLang="ko-KR" dirty="0"/>
              <a:t>. </a:t>
            </a:r>
            <a:r>
              <a:rPr lang="ko-KR" altLang="en-US" dirty="0"/>
              <a:t>반면</a:t>
            </a:r>
            <a:r>
              <a:rPr lang="en-US" altLang="ko-KR" dirty="0"/>
              <a:t>, 2022</a:t>
            </a:r>
            <a:r>
              <a:rPr lang="ko-KR" altLang="en-US" dirty="0"/>
              <a:t>년 이후 금리 인상 및 물가 급등기에는 주가 하락 </a:t>
            </a:r>
            <a:endParaRPr lang="en-US" altLang="ko-KR" dirty="0"/>
          </a:p>
          <a:p>
            <a:r>
              <a:rPr lang="en-US" altLang="ko-KR" dirty="0"/>
              <a:t>			 	</a:t>
            </a:r>
            <a:r>
              <a:rPr lang="ko-KR" altLang="en-US" dirty="0"/>
              <a:t>폭이 영업 이익 감소 폭보다 컸음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46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7161CE-78F1-0044-0F02-F807C09F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1BA9EF-0AEC-B939-9296-744907AA37D7}"/>
              </a:ext>
            </a:extLst>
          </p:cNvPr>
          <p:cNvSpPr txBox="1"/>
          <p:nvPr/>
        </p:nvSpPr>
        <p:spPr>
          <a:xfrm>
            <a:off x="647700" y="-180476"/>
            <a:ext cx="9055100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6500" b="1" cap="all" spc="3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DE380-6638-5683-3C5E-2D21C12A2C94}"/>
              </a:ext>
            </a:extLst>
          </p:cNvPr>
          <p:cNvSpPr txBox="1"/>
          <p:nvPr/>
        </p:nvSpPr>
        <p:spPr>
          <a:xfrm>
            <a:off x="647700" y="871759"/>
            <a:ext cx="7467600" cy="3913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cap="all" spc="30" dirty="0">
                <a:latin typeface="+mj-lt"/>
                <a:ea typeface="+mj-ea"/>
                <a:cs typeface="+mj-cs"/>
              </a:rPr>
              <a:t>HOW?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D3AB5-6783-A4E3-CB27-52E175278324}"/>
              </a:ext>
            </a:extLst>
          </p:cNvPr>
          <p:cNvSpPr txBox="1"/>
          <p:nvPr/>
        </p:nvSpPr>
        <p:spPr>
          <a:xfrm>
            <a:off x="4381500" y="1347942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2025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10</a:t>
            </a:r>
            <a:r>
              <a:rPr lang="ko-KR" altLang="en-US" sz="2400" b="1" dirty="0"/>
              <a:t>월 </a:t>
            </a:r>
            <a:r>
              <a:rPr lang="en-US" altLang="ko-KR" sz="2400" b="1" dirty="0"/>
              <a:t>~ 11</a:t>
            </a:r>
            <a:r>
              <a:rPr lang="ko-KR" altLang="en-US" sz="2400" b="1" dirty="0"/>
              <a:t>월 주가 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5D937-C4EB-11AC-56A6-5990A88BDDC9}"/>
              </a:ext>
            </a:extLst>
          </p:cNvPr>
          <p:cNvSpPr txBox="1"/>
          <p:nvPr/>
        </p:nvSpPr>
        <p:spPr>
          <a:xfrm>
            <a:off x="647700" y="1969387"/>
            <a:ext cx="11506200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3600" b="1" dirty="0"/>
              <a:t>데이터 수집 및 가공</a:t>
            </a:r>
            <a:endParaRPr lang="en-US" altLang="ko-KR" sz="3600" b="1" dirty="0"/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ko-KR" altLang="en-US" b="1" dirty="0"/>
              <a:t>주가 데이터 </a:t>
            </a:r>
            <a:r>
              <a:rPr lang="en-US" altLang="ko-KR" b="1" dirty="0"/>
              <a:t>: </a:t>
            </a:r>
            <a:r>
              <a:rPr lang="en-US" altLang="ko-KR" dirty="0"/>
              <a:t>2018</a:t>
            </a:r>
            <a:r>
              <a:rPr lang="ko-KR" altLang="en-US" dirty="0"/>
              <a:t>년부터 </a:t>
            </a: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분기까지의 일별 주가 </a:t>
            </a:r>
            <a:r>
              <a:rPr lang="en-US" altLang="ko-KR" dirty="0"/>
              <a:t>(</a:t>
            </a:r>
            <a:r>
              <a:rPr lang="ko-KR" altLang="en-US" dirty="0"/>
              <a:t>시가</a:t>
            </a:r>
            <a:r>
              <a:rPr lang="en-US" altLang="ko-KR" dirty="0"/>
              <a:t>, </a:t>
            </a:r>
            <a:r>
              <a:rPr lang="ko-KR" altLang="en-US" dirty="0"/>
              <a:t>고가</a:t>
            </a:r>
            <a:r>
              <a:rPr lang="en-US" altLang="ko-KR" dirty="0"/>
              <a:t>, </a:t>
            </a:r>
            <a:r>
              <a:rPr lang="ko-KR" altLang="en-US" dirty="0"/>
              <a:t>저가</a:t>
            </a:r>
            <a:r>
              <a:rPr lang="en-US" altLang="ko-KR" dirty="0"/>
              <a:t>, </a:t>
            </a:r>
            <a:r>
              <a:rPr lang="ko-KR" altLang="en-US" dirty="0"/>
              <a:t>종가</a:t>
            </a:r>
            <a:r>
              <a:rPr lang="en-US" altLang="ko-KR" dirty="0"/>
              <a:t>, </a:t>
            </a:r>
            <a:r>
              <a:rPr lang="ko-KR" altLang="en-US" dirty="0"/>
              <a:t>거래량</a:t>
            </a:r>
            <a:r>
              <a:rPr lang="en-US" altLang="ko-KR" dirty="0"/>
              <a:t>)</a:t>
            </a:r>
            <a:r>
              <a:rPr lang="ko-KR" altLang="en-US" dirty="0"/>
              <a:t>를 수집</a:t>
            </a:r>
            <a:r>
              <a:rPr lang="en-US" altLang="ko-KR" dirty="0"/>
              <a:t>.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ko-KR" altLang="en-US" b="1" dirty="0"/>
              <a:t>재무 데이터 </a:t>
            </a:r>
            <a:r>
              <a:rPr lang="en-US" altLang="ko-KR" b="1" dirty="0"/>
              <a:t>: </a:t>
            </a:r>
            <a:r>
              <a:rPr lang="ko-KR" altLang="en-US" dirty="0"/>
              <a:t>과거 분기별 실적</a:t>
            </a:r>
            <a:r>
              <a:rPr lang="en-US" altLang="ko-KR" dirty="0"/>
              <a:t>(</a:t>
            </a:r>
            <a:r>
              <a:rPr lang="ko-KR" altLang="en-US" dirty="0"/>
              <a:t>매출액</a:t>
            </a:r>
            <a:r>
              <a:rPr lang="en-US" altLang="ko-KR" dirty="0"/>
              <a:t>, </a:t>
            </a:r>
            <a:r>
              <a:rPr lang="ko-KR" altLang="en-US" dirty="0"/>
              <a:t>영업이익</a:t>
            </a:r>
            <a:r>
              <a:rPr lang="en-US" altLang="ko-KR" dirty="0"/>
              <a:t>, </a:t>
            </a:r>
            <a:r>
              <a:rPr lang="ko-KR" altLang="en-US" dirty="0"/>
              <a:t>순이익</a:t>
            </a:r>
            <a:r>
              <a:rPr lang="en-US" altLang="ko-KR" dirty="0"/>
              <a:t>, </a:t>
            </a:r>
            <a:r>
              <a:rPr lang="ko-KR" altLang="en-US" dirty="0"/>
              <a:t>부채</a:t>
            </a:r>
            <a:r>
              <a:rPr lang="en-US" altLang="ko-KR" dirty="0"/>
              <a:t>)</a:t>
            </a:r>
            <a:r>
              <a:rPr lang="ko-KR" altLang="en-US" dirty="0"/>
              <a:t>을 수집</a:t>
            </a:r>
            <a:r>
              <a:rPr lang="en-US" altLang="ko-KR" dirty="0"/>
              <a:t>.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ko-KR" altLang="en-US" b="1" dirty="0"/>
              <a:t>지표 생성 </a:t>
            </a:r>
            <a:r>
              <a:rPr lang="en-US" altLang="ko-KR" b="1" dirty="0"/>
              <a:t>: </a:t>
            </a:r>
            <a:r>
              <a:rPr lang="ko-KR" altLang="en-US" dirty="0"/>
              <a:t>데이터를 바탕으로 </a:t>
            </a:r>
            <a:r>
              <a:rPr lang="ko-KR" altLang="en-US" b="1" dirty="0"/>
              <a:t>기술적 지표</a:t>
            </a:r>
            <a:r>
              <a:rPr lang="en-US" altLang="ko-KR" dirty="0"/>
              <a:t>(</a:t>
            </a:r>
            <a:r>
              <a:rPr lang="ko-KR" altLang="en-US" dirty="0"/>
              <a:t>이동 평균선</a:t>
            </a:r>
            <a:r>
              <a:rPr lang="en-US" altLang="ko-KR" dirty="0"/>
              <a:t>, </a:t>
            </a:r>
            <a:r>
              <a:rPr lang="ko-KR" altLang="en-US" dirty="0"/>
              <a:t>변동성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b="1" dirty="0" err="1"/>
              <a:t>재무적</a:t>
            </a:r>
            <a:r>
              <a:rPr lang="ko-KR" altLang="en-US" b="1" dirty="0"/>
              <a:t> 지표</a:t>
            </a:r>
            <a:r>
              <a:rPr lang="en-US" altLang="ko-KR" dirty="0"/>
              <a:t>(</a:t>
            </a:r>
            <a:r>
              <a:rPr lang="ko-KR" altLang="en-US" dirty="0"/>
              <a:t>영업이익률</a:t>
            </a:r>
            <a:r>
              <a:rPr lang="en-US" altLang="ko-KR" dirty="0"/>
              <a:t>, </a:t>
            </a:r>
            <a:r>
              <a:rPr lang="ko-KR" altLang="en-US" dirty="0"/>
              <a:t>순이익률</a:t>
            </a:r>
            <a:r>
              <a:rPr lang="en-US" altLang="ko-KR" dirty="0"/>
              <a:t>)</a:t>
            </a:r>
            <a:r>
              <a:rPr lang="ko-KR" altLang="en-US" dirty="0"/>
              <a:t>를 계산하여 모델 학습의 힌트</a:t>
            </a:r>
            <a:r>
              <a:rPr lang="en-US" altLang="ko-KR" dirty="0"/>
              <a:t>(Feature)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 err="1"/>
              <a:t>만듬</a:t>
            </a:r>
            <a:endParaRPr lang="en-US" altLang="ko-KR" sz="3600" b="1" dirty="0"/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b="1" dirty="0"/>
              <a:t>1</a:t>
            </a:r>
            <a:r>
              <a:rPr lang="ko-KR" altLang="en-US" sz="3600" b="1" dirty="0"/>
              <a:t>단계 예측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미래 재무제표 예측</a:t>
            </a:r>
            <a:r>
              <a:rPr lang="en-US" altLang="ko-KR" sz="3600" b="1" dirty="0"/>
              <a:t>(LSTM)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ko-KR" altLang="en-US" dirty="0"/>
              <a:t>예측을 할 시점의 실적이 아직 발표되지 않았으므로</a:t>
            </a:r>
            <a:r>
              <a:rPr lang="en-US" altLang="ko-KR" dirty="0"/>
              <a:t>, LSTM</a:t>
            </a:r>
            <a:r>
              <a:rPr lang="ko-KR" altLang="en-US" dirty="0"/>
              <a:t>을 이용해 </a:t>
            </a:r>
            <a:r>
              <a:rPr lang="en-US" altLang="ko-KR" dirty="0"/>
              <a:t>4</a:t>
            </a:r>
            <a:r>
              <a:rPr lang="ko-KR" altLang="en-US" dirty="0"/>
              <a:t>분기의 재무제표를  우선 예측</a:t>
            </a:r>
            <a:r>
              <a:rPr lang="en-US" altLang="ko-KR" dirty="0"/>
              <a:t>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b="1" dirty="0"/>
              <a:t>2</a:t>
            </a:r>
            <a:r>
              <a:rPr lang="ko-KR" altLang="en-US" sz="3600" b="1" dirty="0"/>
              <a:t>단계 예측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주가 예측</a:t>
            </a:r>
            <a:r>
              <a:rPr lang="en-US" altLang="ko-KR" sz="3600" b="1" dirty="0"/>
              <a:t>(</a:t>
            </a:r>
            <a:r>
              <a:rPr lang="en-US" altLang="ko-KR" sz="3600" b="1" dirty="0" err="1"/>
              <a:t>XGBoost</a:t>
            </a:r>
            <a:r>
              <a:rPr lang="en-US" altLang="ko-KR" sz="3600" b="1" dirty="0"/>
              <a:t>)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단계에서 예측한 </a:t>
            </a:r>
            <a:r>
              <a:rPr lang="en-US" altLang="ko-KR" dirty="0"/>
              <a:t>4</a:t>
            </a:r>
            <a:r>
              <a:rPr lang="ko-KR" altLang="en-US" dirty="0"/>
              <a:t>분기 실적과 과거 주가 패턴을 합쳐서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모델이 최종 주가를 예측</a:t>
            </a:r>
            <a:endParaRPr lang="en-US" altLang="ko-KR" dirty="0"/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ko-KR" altLang="en-US" dirty="0"/>
              <a:t>과거 주가 흐름과 재무 상태가 주가에 미친 영향을 학습</a:t>
            </a:r>
            <a:r>
              <a:rPr lang="en-US" altLang="ko-KR" dirty="0"/>
              <a:t>.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altLang="ko-KR" dirty="0" err="1"/>
              <a:t>GridSearchCV</a:t>
            </a:r>
            <a:r>
              <a:rPr lang="ko-KR" altLang="en-US" dirty="0"/>
              <a:t>를 통해 가장 성능이 좋은 최적의 파라미터와 학습 시작 기간을 찾아냄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1200150" lvl="1" indent="-7429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1" indent="-7429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1" indent="-7429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1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706CE6-7113-5B20-C664-62411F1FF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9012CA2-F459-32DE-BC20-12F6EDEC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0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CFE2DD-6F5E-1C08-A86D-6BABDC372F17}"/>
              </a:ext>
            </a:extLst>
          </p:cNvPr>
          <p:cNvSpPr txBox="1"/>
          <p:nvPr/>
        </p:nvSpPr>
        <p:spPr>
          <a:xfrm>
            <a:off x="876300" y="401113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크래프톤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] 10~11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월 주가 예측 결과</a:t>
            </a:r>
            <a:endParaRPr lang="en-US" altLang="ko-KR" b="0" i="0" dirty="0">
              <a:solidFill>
                <a:srgbClr val="1F1F1F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매출액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804,103,192,576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영업이익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343,538,204,672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순이익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277,697,396,736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부채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1,161,564,249,302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최적 학습 시작일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: 2018-01-01 </a:t>
            </a:r>
            <a:r>
              <a:rPr lang="en-US" altLang="ko-KR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RMSE: 27,266</a:t>
            </a:r>
            <a:r>
              <a:rPr lang="ko-KR" altLang="en-US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836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0F695-BF16-489D-71BA-612CA6A375E8}"/>
              </a:ext>
            </a:extLst>
          </p:cNvPr>
          <p:cNvSpPr txBox="1"/>
          <p:nvPr/>
        </p:nvSpPr>
        <p:spPr>
          <a:xfrm>
            <a:off x="647700" y="871759"/>
            <a:ext cx="7467600" cy="3913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cap="all" spc="30" dirty="0" err="1">
                <a:latin typeface="+mj-lt"/>
                <a:ea typeface="+mj-ea"/>
                <a:cs typeface="+mj-cs"/>
              </a:rPr>
              <a:t>WhAT</a:t>
            </a:r>
            <a:r>
              <a:rPr lang="en-US" altLang="ko-KR" sz="8000" b="1" cap="all" spc="30" dirty="0"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45C01D-4D94-F02A-0E72-C4AD6115C28E}"/>
              </a:ext>
            </a:extLst>
          </p:cNvPr>
          <p:cNvSpPr txBox="1"/>
          <p:nvPr/>
        </p:nvSpPr>
        <p:spPr>
          <a:xfrm>
            <a:off x="432049" y="3655717"/>
            <a:ext cx="1171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/>
              <a:t>문제 정의</a:t>
            </a:r>
            <a:r>
              <a:rPr lang="en-US" altLang="ko-KR" b="1" dirty="0"/>
              <a:t>: </a:t>
            </a:r>
            <a:r>
              <a:rPr lang="ko-KR" altLang="en-US" dirty="0"/>
              <a:t>기업의 </a:t>
            </a:r>
            <a:r>
              <a:rPr lang="ko-KR" altLang="en-US" b="1" dirty="0"/>
              <a:t>재무 건전성</a:t>
            </a:r>
            <a:r>
              <a:rPr lang="ko-KR" altLang="en-US" dirty="0"/>
              <a:t>과 </a:t>
            </a:r>
            <a:r>
              <a:rPr lang="ko-KR" altLang="en-US" b="1" dirty="0"/>
              <a:t>외부 이슈</a:t>
            </a:r>
            <a:r>
              <a:rPr lang="ko-KR" altLang="en-US" dirty="0"/>
              <a:t>가 주가 변동에 미치는 복합적인 영향을 규명해야 할 필요성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4D384-79C6-CE60-1A46-53624D5B1BE8}"/>
              </a:ext>
            </a:extLst>
          </p:cNvPr>
          <p:cNvSpPr txBox="1"/>
          <p:nvPr/>
        </p:nvSpPr>
        <p:spPr>
          <a:xfrm>
            <a:off x="432049" y="4682775"/>
            <a:ext cx="979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/>
              <a:t>분석 범위</a:t>
            </a:r>
            <a:r>
              <a:rPr lang="en-US" altLang="ko-KR" b="1" dirty="0"/>
              <a:t>:</a:t>
            </a:r>
            <a:r>
              <a:rPr lang="en-US" altLang="ko-KR" dirty="0"/>
              <a:t> 5</a:t>
            </a:r>
            <a:r>
              <a:rPr lang="ko-KR" altLang="en-US" dirty="0"/>
              <a:t>대 게임사의 </a:t>
            </a:r>
            <a:r>
              <a:rPr lang="ko-KR" altLang="en-US" b="1" dirty="0"/>
              <a:t>재무 현황</a:t>
            </a:r>
            <a:r>
              <a:rPr lang="en-US" altLang="ko-KR" b="1" dirty="0"/>
              <a:t>, </a:t>
            </a:r>
            <a:r>
              <a:rPr lang="ko-KR" altLang="en-US" b="1" dirty="0"/>
              <a:t>주가 추이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b="1" dirty="0"/>
              <a:t>굵직한 사건</a:t>
            </a:r>
            <a:r>
              <a:rPr lang="ko-KR" altLang="en-US" dirty="0"/>
              <a:t> 간의 연관성 규명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2FA1E-083D-6F49-0D74-E478F5A93A16}"/>
              </a:ext>
            </a:extLst>
          </p:cNvPr>
          <p:cNvSpPr txBox="1"/>
          <p:nvPr/>
        </p:nvSpPr>
        <p:spPr>
          <a:xfrm>
            <a:off x="432049" y="2623276"/>
            <a:ext cx="11282155" cy="100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ko-KR" altLang="en-US" sz="3900" b="1" dirty="0"/>
              <a:t>분석 대상 산업</a:t>
            </a:r>
            <a:r>
              <a:rPr lang="en-US" altLang="ko-KR" sz="2000" b="1" dirty="0"/>
              <a:t>:</a:t>
            </a:r>
            <a:r>
              <a:rPr lang="en-US" altLang="ko-KR" sz="2000" dirty="0"/>
              <a:t> </a:t>
            </a:r>
            <a:r>
              <a:rPr lang="ko-KR" altLang="en-US" sz="2200" b="1" dirty="0"/>
              <a:t>게임 산업의 높은 민감도</a:t>
            </a:r>
            <a:endParaRPr lang="en-US" altLang="ko-KR" sz="2200" b="1" dirty="0"/>
          </a:p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en-US" altLang="ko-KR" sz="2000" dirty="0"/>
              <a:t>			     (</a:t>
            </a:r>
            <a:r>
              <a:rPr lang="ko-KR" altLang="en-US" sz="2000" dirty="0"/>
              <a:t>국가 규제</a:t>
            </a:r>
            <a:r>
              <a:rPr lang="en-US" altLang="ko-KR" sz="2000" dirty="0"/>
              <a:t>, </a:t>
            </a:r>
            <a:r>
              <a:rPr lang="ko-KR" altLang="en-US" sz="2000" dirty="0"/>
              <a:t>국제 정세 등 비재무적 요인에 주가가 민감</a:t>
            </a:r>
            <a:r>
              <a:rPr lang="en-US" altLang="ko-KR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770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5B959-CD45-BF98-2CF7-E256901C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D411360-539D-2C57-3E5C-0BDF6B44D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0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D39004-A8DE-0AD8-A4E3-72670E596297}"/>
              </a:ext>
            </a:extLst>
          </p:cNvPr>
          <p:cNvSpPr txBox="1"/>
          <p:nvPr/>
        </p:nvSpPr>
        <p:spPr>
          <a:xfrm>
            <a:off x="838200" y="398453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넥슨게임즈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] 10~11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월 주가 예측 </a:t>
            </a:r>
            <a:endParaRPr lang="en-US" altLang="ko-KR" b="0" i="0" dirty="0">
              <a:solidFill>
                <a:srgbClr val="1F1F1F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매출액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54,514,614,272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영업이익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-397,274,432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순이익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-842,018,368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부채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148,236,815,063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최적 학습 시작일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: 2018-01-01 </a:t>
            </a:r>
            <a:r>
              <a:rPr lang="en-US" altLang="ko-KR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RMSE: 552</a:t>
            </a:r>
            <a:r>
              <a:rPr lang="ko-KR" altLang="en-US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17027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48BA7A-9AB3-264A-CA47-DDBECE1D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BA713EB-5F21-0899-2AAA-55B862DE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0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CABC3-5A55-AD22-5487-29DF620E1EDE}"/>
              </a:ext>
            </a:extLst>
          </p:cNvPr>
          <p:cNvSpPr txBox="1"/>
          <p:nvPr/>
        </p:nvSpPr>
        <p:spPr>
          <a:xfrm>
            <a:off x="863600" y="82343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카카오게임즈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] 10~11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월 주가 예측</a:t>
            </a:r>
            <a:endParaRPr lang="en-US" altLang="ko-KR" b="0" i="0" dirty="0">
              <a:solidFill>
                <a:srgbClr val="1F1F1F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매출액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146,120,605,696</a:t>
            </a:r>
            <a:endParaRPr lang="en-US" altLang="ko-KR" dirty="0">
              <a:solidFill>
                <a:srgbClr val="1F1F1F"/>
              </a:solidFill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영업이익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-20,635,871,232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순이익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10,581,616,640</a:t>
            </a:r>
            <a:endParaRPr lang="en-US" altLang="ko-KR" dirty="0">
              <a:solidFill>
                <a:srgbClr val="1F1F1F"/>
              </a:solidFill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부채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1,656,935,426,231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최적 학습 시작일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: 2022-01-01 </a:t>
            </a:r>
            <a:r>
              <a:rPr lang="en-US" altLang="ko-KR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RMSE: 2,121</a:t>
            </a:r>
            <a:r>
              <a:rPr lang="ko-KR" altLang="en-US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19691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27166-9E37-589B-0F47-2A6E5C80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FFC0CF5-39CD-36DB-EE45-ED252EE2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0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CBCFAF-39CE-16A5-4AB1-5E6DFBF75E0C}"/>
              </a:ext>
            </a:extLst>
          </p:cNvPr>
          <p:cNvSpPr txBox="1"/>
          <p:nvPr/>
        </p:nvSpPr>
        <p:spPr>
          <a:xfrm>
            <a:off x="876300" y="79803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엔씨소프트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] 10~11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월 주가 예측 </a:t>
            </a:r>
            <a:endParaRPr lang="en-US" altLang="ko-KR" b="0" i="0" dirty="0">
              <a:solidFill>
                <a:srgbClr val="1F1F1F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매출액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387,216,408,576</a:t>
            </a:r>
            <a:endParaRPr lang="en-US" altLang="ko-KR" dirty="0">
              <a:solidFill>
                <a:srgbClr val="1F1F1F"/>
              </a:solidFill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영업이익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1,447,253,632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순이익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139,499,651,072</a:t>
            </a:r>
            <a:endParaRPr lang="en-US" altLang="ko-KR" dirty="0">
              <a:solidFill>
                <a:srgbClr val="1F1F1F"/>
              </a:solidFill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부채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931,877,086,064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최적 학습 시작일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: 2020-01-01 </a:t>
            </a:r>
            <a:r>
              <a:rPr lang="en-US" altLang="ko-KR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RMSE: 16,322</a:t>
            </a:r>
            <a:r>
              <a:rPr lang="ko-KR" altLang="en-US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052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D0B51-47ED-C872-C9BE-335E2338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F84CE1C6-F4BF-1073-317B-1666C3194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12192000" cy="60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A4E5-CFDC-9F60-4A66-EDB73E87CF97}"/>
              </a:ext>
            </a:extLst>
          </p:cNvPr>
          <p:cNvSpPr txBox="1"/>
          <p:nvPr/>
        </p:nvSpPr>
        <p:spPr>
          <a:xfrm>
            <a:off x="812800" y="402383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넷마블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] 10~11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월 주가 예측 </a:t>
            </a:r>
            <a:endParaRPr lang="en-US" altLang="ko-KR" b="0" i="0" dirty="0">
              <a:solidFill>
                <a:srgbClr val="1F1F1F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매출액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650,874,650,624</a:t>
            </a:r>
            <a:endParaRPr lang="en-US" altLang="ko-KR" dirty="0">
              <a:solidFill>
                <a:srgbClr val="1F1F1F"/>
              </a:solidFill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영업이익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64,592,474,112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순이익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38,820,339,712</a:t>
            </a:r>
            <a:endParaRPr lang="en-US" altLang="ko-KR" dirty="0">
              <a:solidFill>
                <a:srgbClr val="1F1F1F"/>
              </a:solidFill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부채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2,520,842,431,692</a:t>
            </a:r>
          </a:p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최적 학습 시작일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: 2020-01-01 </a:t>
            </a:r>
            <a:r>
              <a:rPr lang="en-US" altLang="ko-KR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RMSE: 3,433</a:t>
            </a:r>
            <a:r>
              <a:rPr lang="ko-KR" altLang="en-US" b="1" i="0" dirty="0">
                <a:solidFill>
                  <a:srgbClr val="1F1F1F"/>
                </a:solidFill>
                <a:effectLst/>
                <a:latin typeface="Courier New" panose="02070309020205020404" pitchFamily="49" charset="0"/>
              </a:rPr>
              <a:t>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31311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4250E-C4B7-5CAA-0D86-77051E85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9192A-72BC-3AEC-D4EC-FA2AE52F8F5A}"/>
              </a:ext>
            </a:extLst>
          </p:cNvPr>
          <p:cNvSpPr txBox="1"/>
          <p:nvPr/>
        </p:nvSpPr>
        <p:spPr>
          <a:xfrm>
            <a:off x="685800" y="899024"/>
            <a:ext cx="6083300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6500" b="1" cap="all" spc="30" dirty="0" err="1">
                <a:latin typeface="+mj-lt"/>
                <a:ea typeface="+mj-ea"/>
                <a:cs typeface="+mj-cs"/>
              </a:rPr>
              <a:t>ConCulsion</a:t>
            </a:r>
            <a:endParaRPr lang="en-US" altLang="ko-KR" sz="6500" b="1" cap="all" spc="3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0B089-E103-44BF-2389-C80ABF2588FC}"/>
              </a:ext>
            </a:extLst>
          </p:cNvPr>
          <p:cNvSpPr txBox="1"/>
          <p:nvPr/>
        </p:nvSpPr>
        <p:spPr>
          <a:xfrm>
            <a:off x="685800" y="2262364"/>
            <a:ext cx="111379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모델의 구조적 한계</a:t>
            </a:r>
            <a:r>
              <a:rPr lang="en-US" altLang="ko-KR" b="1" dirty="0"/>
              <a:t>: </a:t>
            </a:r>
            <a:r>
              <a:rPr lang="en-US" altLang="ko-KR" sz="1600" dirty="0" err="1"/>
              <a:t>XGBoost</a:t>
            </a:r>
            <a:r>
              <a:rPr lang="ko-KR" altLang="en-US" sz="1600" dirty="0"/>
              <a:t>와 같은 트리 기반 회귀 모델은 예측 값과 실제 값 사이에 시차</a:t>
            </a:r>
            <a:r>
              <a:rPr lang="en-US" altLang="ko-KR" sz="1600" dirty="0"/>
              <a:t>(Lag)</a:t>
            </a:r>
            <a:r>
              <a:rPr lang="ko-KR" altLang="en-US" sz="1600" dirty="0"/>
              <a:t>가 </a:t>
            </a:r>
            <a:r>
              <a:rPr lang="en-US" altLang="ko-KR" sz="1600" dirty="0"/>
              <a:t>				      </a:t>
            </a:r>
            <a:r>
              <a:rPr lang="ko-KR" altLang="en-US" sz="1600" dirty="0"/>
              <a:t>발생하거나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급격한 변동을 따라가지 못하는 괴리가 관측됨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43AB6-00E1-9AB3-E5DE-C4BC78C47982}"/>
              </a:ext>
            </a:extLst>
          </p:cNvPr>
          <p:cNvSpPr txBox="1"/>
          <p:nvPr/>
        </p:nvSpPr>
        <p:spPr>
          <a:xfrm>
            <a:off x="2006600" y="3429000"/>
            <a:ext cx="9817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Memory </a:t>
            </a:r>
            <a:r>
              <a:rPr lang="ko-KR" altLang="en-US" b="1" dirty="0"/>
              <a:t>부재</a:t>
            </a:r>
            <a:r>
              <a:rPr lang="en-US" altLang="ko-KR" b="1" dirty="0"/>
              <a:t>: </a:t>
            </a:r>
            <a:r>
              <a:rPr lang="en-US" altLang="ko-KR" dirty="0"/>
              <a:t>RNN</a:t>
            </a:r>
            <a:r>
              <a:rPr lang="ko-KR" altLang="en-US" dirty="0"/>
              <a:t>이나 </a:t>
            </a:r>
            <a:r>
              <a:rPr lang="en-US" altLang="ko-KR" dirty="0"/>
              <a:t>LSTM</a:t>
            </a:r>
            <a:r>
              <a:rPr lang="ko-KR" altLang="en-US" dirty="0"/>
              <a:t>과 달리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는 이전 시점의 상태</a:t>
            </a:r>
            <a:r>
              <a:rPr lang="en-US" altLang="ko-KR" dirty="0"/>
              <a:t>(State)</a:t>
            </a:r>
            <a:r>
              <a:rPr lang="ko-KR" altLang="en-US" dirty="0"/>
              <a:t>를 </a:t>
            </a:r>
            <a:r>
              <a:rPr lang="en-US" altLang="ko-KR" dirty="0"/>
              <a:t>				</a:t>
            </a:r>
            <a:r>
              <a:rPr lang="ko-KR" altLang="en-US" dirty="0"/>
              <a:t>기억하는 </a:t>
            </a:r>
            <a:r>
              <a:rPr lang="ko-KR" altLang="en-US" b="1" dirty="0"/>
              <a:t>순환 구조</a:t>
            </a:r>
            <a:r>
              <a:rPr lang="ko-KR" altLang="en-US" dirty="0"/>
              <a:t>가 없다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과거 데이터를 독립적인 변수로만 처리</a:t>
            </a:r>
            <a:r>
              <a:rPr lang="en-US" altLang="ko-KR" dirty="0"/>
              <a:t>		</a:t>
            </a:r>
            <a:r>
              <a:rPr lang="ko-KR" altLang="en-US" dirty="0"/>
              <a:t>하기 때문에 시계열적 연속성을 완벽히 포착하기 어렵다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보수적 예측</a:t>
            </a:r>
            <a:r>
              <a:rPr lang="en-US" altLang="ko-KR" b="1" dirty="0"/>
              <a:t>: </a:t>
            </a:r>
            <a:r>
              <a:rPr lang="ko-KR" altLang="en-US" dirty="0"/>
              <a:t>회귀 모델은 학습 데이터의 </a:t>
            </a:r>
            <a:r>
              <a:rPr lang="ko-KR" altLang="en-US" b="1" dirty="0"/>
              <a:t>평균적인 패턴</a:t>
            </a:r>
            <a:r>
              <a:rPr lang="ko-KR" altLang="en-US" dirty="0"/>
              <a:t>을 학습하려는 경향이 강함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		 </a:t>
            </a:r>
            <a:r>
              <a:rPr lang="ko-KR" altLang="en-US" dirty="0"/>
              <a:t>따라서 주가 폭등이나 폭락 같은 </a:t>
            </a:r>
            <a:r>
              <a:rPr lang="ko-KR" altLang="en-US" b="1" dirty="0"/>
              <a:t>이상치</a:t>
            </a:r>
            <a:r>
              <a:rPr lang="en-US" altLang="ko-KR" dirty="0"/>
              <a:t> </a:t>
            </a:r>
            <a:r>
              <a:rPr lang="ko-KR" altLang="en-US" dirty="0"/>
              <a:t>성격의 움직임보다는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		 </a:t>
            </a:r>
            <a:r>
              <a:rPr lang="ko-KR" altLang="en-US" dirty="0"/>
              <a:t>안정적인 평균값으로 수렴하려는 예측 결과를 내놓아 </a:t>
            </a:r>
            <a:r>
              <a:rPr lang="en-US" altLang="ko-KR" dirty="0"/>
              <a:t>	</a:t>
            </a:r>
            <a:r>
              <a:rPr lang="ko-KR" altLang="en-US" dirty="0"/>
              <a:t>실제 주가 변동성보다 </a:t>
            </a:r>
            <a:r>
              <a:rPr lang="en-US" altLang="ko-KR" dirty="0"/>
              <a:t>		</a:t>
            </a:r>
            <a:r>
              <a:rPr lang="ko-KR" altLang="en-US" dirty="0"/>
              <a:t>밋밋한 예측선이 그려지게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DAC4-B2F4-6471-220E-94B0D2851D5B}"/>
              </a:ext>
            </a:extLst>
          </p:cNvPr>
          <p:cNvSpPr txBox="1"/>
          <p:nvPr/>
        </p:nvSpPr>
        <p:spPr>
          <a:xfrm>
            <a:off x="685800" y="321779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WHY?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6238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91610-1B88-8AAE-5729-F47220A8A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70FFF-1E3E-EC7C-53CD-503F89D96C3F}"/>
              </a:ext>
            </a:extLst>
          </p:cNvPr>
          <p:cNvSpPr txBox="1"/>
          <p:nvPr/>
        </p:nvSpPr>
        <p:spPr>
          <a:xfrm>
            <a:off x="685800" y="899024"/>
            <a:ext cx="6083300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6500" b="1" cap="all" spc="30" dirty="0" err="1">
                <a:latin typeface="+mj-lt"/>
                <a:ea typeface="+mj-ea"/>
                <a:cs typeface="+mj-cs"/>
              </a:rPr>
              <a:t>ConCulsion</a:t>
            </a:r>
            <a:endParaRPr lang="en-US" altLang="ko-KR" sz="6500" b="1" cap="all" spc="3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081CC-014C-8F66-9C4F-8E5738EDFC23}"/>
              </a:ext>
            </a:extLst>
          </p:cNvPr>
          <p:cNvSpPr txBox="1"/>
          <p:nvPr/>
        </p:nvSpPr>
        <p:spPr>
          <a:xfrm>
            <a:off x="685800" y="2262364"/>
            <a:ext cx="111379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정보의 비대칭성</a:t>
            </a:r>
            <a:r>
              <a:rPr lang="en-US" altLang="ko-KR" b="1" dirty="0"/>
              <a:t>: </a:t>
            </a:r>
            <a:r>
              <a:rPr lang="ko-KR" altLang="en-US" sz="1600" dirty="0"/>
              <a:t>재무 상태</a:t>
            </a:r>
            <a:r>
              <a:rPr lang="en-US" altLang="ko-KR" sz="1600" dirty="0"/>
              <a:t>(</a:t>
            </a:r>
            <a:r>
              <a:rPr lang="ko-KR" altLang="en-US" sz="1600" dirty="0"/>
              <a:t>매출</a:t>
            </a:r>
            <a:r>
              <a:rPr lang="en-US" altLang="ko-KR" sz="1600" dirty="0"/>
              <a:t>, </a:t>
            </a:r>
            <a:r>
              <a:rPr lang="ko-KR" altLang="en-US" sz="1600" dirty="0"/>
              <a:t>영업이익</a:t>
            </a:r>
            <a:r>
              <a:rPr lang="en-US" altLang="ko-KR" sz="1600" dirty="0"/>
              <a:t>)</a:t>
            </a:r>
            <a:r>
              <a:rPr lang="ko-KR" altLang="en-US" sz="1600" dirty="0"/>
              <a:t>를 학습시켰음에도 불구하고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 주가는 재무 데이터와 </a:t>
            </a:r>
            <a:r>
              <a:rPr lang="en-US" altLang="ko-KR" sz="1600" dirty="0"/>
              <a:t>					</a:t>
            </a:r>
            <a:r>
              <a:rPr lang="ko-KR" altLang="en-US" sz="1600" dirty="0"/>
              <a:t>무관하게 움직이거나 예측력을 벗어나는 경우가 많았음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5E392-A1EE-440D-2C77-D279BCEC4865}"/>
              </a:ext>
            </a:extLst>
          </p:cNvPr>
          <p:cNvSpPr txBox="1"/>
          <p:nvPr/>
        </p:nvSpPr>
        <p:spPr>
          <a:xfrm>
            <a:off x="2006600" y="3429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선반영</a:t>
            </a:r>
            <a:r>
              <a:rPr lang="ko-KR" altLang="en-US" sz="2400" b="1" dirty="0"/>
              <a:t> 효과</a:t>
            </a:r>
            <a:r>
              <a:rPr lang="en-US" altLang="ko-KR" b="1" dirty="0"/>
              <a:t>: </a:t>
            </a:r>
            <a:r>
              <a:rPr lang="ko-KR" altLang="en-US" dirty="0"/>
              <a:t>주식 시장은 효율적 시장 가설에 따라 공개된 재무 정보는 이미 주가에 </a:t>
            </a:r>
            <a:r>
              <a:rPr lang="ko-KR" altLang="en-US" dirty="0" err="1"/>
              <a:t>반영되어있다</a:t>
            </a:r>
            <a:r>
              <a:rPr lang="en-US" altLang="ko-KR" dirty="0"/>
              <a:t>. </a:t>
            </a:r>
            <a:r>
              <a:rPr lang="ko-KR" altLang="en-US" dirty="0"/>
              <a:t>주가는 과거가 아닌 </a:t>
            </a:r>
            <a:r>
              <a:rPr lang="ko-KR" altLang="en-US" b="1" dirty="0"/>
              <a:t>미래의 기대</a:t>
            </a:r>
            <a:r>
              <a:rPr lang="ko-KR" altLang="en-US" dirty="0"/>
              <a:t>에 의해 움직이기 때문에</a:t>
            </a:r>
            <a:r>
              <a:rPr lang="en-US" altLang="ko-KR" dirty="0"/>
              <a:t>, </a:t>
            </a:r>
            <a:r>
              <a:rPr lang="ko-KR" altLang="en-US" dirty="0"/>
              <a:t>과거 재무 데이터의 예측 기여도는 제한적일 수밖에 없었음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외부 변수의 지배력</a:t>
            </a:r>
            <a:r>
              <a:rPr lang="en-US" altLang="ko-KR" b="1" dirty="0"/>
              <a:t>: </a:t>
            </a:r>
            <a:r>
              <a:rPr lang="ko-KR" altLang="en-US" dirty="0"/>
              <a:t>현재 게임 업계는 기업 내부의 실적보다 </a:t>
            </a:r>
            <a:r>
              <a:rPr lang="ko-KR" altLang="en-US" b="1" dirty="0"/>
              <a:t>금리</a:t>
            </a:r>
            <a:r>
              <a:rPr lang="en-US" altLang="ko-KR" b="1" dirty="0"/>
              <a:t>, </a:t>
            </a:r>
            <a:r>
              <a:rPr lang="ko-KR" altLang="en-US" b="1" dirty="0"/>
              <a:t>물가</a:t>
            </a:r>
            <a:r>
              <a:rPr lang="en-US" altLang="ko-KR" b="1" dirty="0"/>
              <a:t>, </a:t>
            </a:r>
            <a:r>
              <a:rPr lang="ko-KR" altLang="en-US" b="1" dirty="0"/>
              <a:t>정부 규제</a:t>
            </a:r>
            <a:r>
              <a:rPr lang="ko-KR" altLang="en-US" dirty="0"/>
              <a:t> 등 거시경제</a:t>
            </a:r>
            <a:r>
              <a:rPr lang="en-US" altLang="ko-KR" dirty="0"/>
              <a:t> </a:t>
            </a:r>
            <a:r>
              <a:rPr lang="ko-KR" altLang="en-US" dirty="0"/>
              <a:t>변수와 </a:t>
            </a:r>
            <a:r>
              <a:rPr lang="ko-KR" altLang="en-US" b="1" dirty="0"/>
              <a:t>신작 출시 지연</a:t>
            </a:r>
            <a:r>
              <a:rPr lang="ko-KR" altLang="en-US" dirty="0"/>
              <a:t> 같은 외부 뉴스</a:t>
            </a:r>
            <a:r>
              <a:rPr lang="en-US" altLang="ko-KR" dirty="0"/>
              <a:t>(Event)</a:t>
            </a:r>
            <a:r>
              <a:rPr lang="ko-KR" altLang="en-US" dirty="0"/>
              <a:t>에 훨씬 민감하게 </a:t>
            </a:r>
            <a:r>
              <a:rPr lang="ko-KR" altLang="en-US" dirty="0" err="1"/>
              <a:t>반응하고있음</a:t>
            </a:r>
            <a:r>
              <a:rPr lang="en-US" altLang="ko-KR" dirty="0"/>
              <a:t>. </a:t>
            </a:r>
            <a:r>
              <a:rPr lang="ko-KR" altLang="en-US" dirty="0"/>
              <a:t>이는 정형 데이터만으로는 예측할 수 없는 영역임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B781-A414-AEC5-6E46-A29774CEA6AD}"/>
              </a:ext>
            </a:extLst>
          </p:cNvPr>
          <p:cNvSpPr txBox="1"/>
          <p:nvPr/>
        </p:nvSpPr>
        <p:spPr>
          <a:xfrm>
            <a:off x="685800" y="321779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WHY?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037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633237-7334-EAE7-EA60-0218ECE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41C10D-0EC4-6A94-C28E-2EFC4CAF5B94}"/>
              </a:ext>
            </a:extLst>
          </p:cNvPr>
          <p:cNvSpPr txBox="1"/>
          <p:nvPr/>
        </p:nvSpPr>
        <p:spPr>
          <a:xfrm>
            <a:off x="685800" y="899024"/>
            <a:ext cx="6083300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6500" b="1" cap="all" spc="30" dirty="0" err="1">
                <a:latin typeface="+mj-lt"/>
                <a:ea typeface="+mj-ea"/>
                <a:cs typeface="+mj-cs"/>
              </a:rPr>
              <a:t>ConCulsion</a:t>
            </a:r>
            <a:endParaRPr lang="en-US" altLang="ko-KR" sz="6500" b="1" cap="all" spc="3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E86B-8227-7C60-AF14-757BBD991C7A}"/>
              </a:ext>
            </a:extLst>
          </p:cNvPr>
          <p:cNvSpPr txBox="1"/>
          <p:nvPr/>
        </p:nvSpPr>
        <p:spPr>
          <a:xfrm>
            <a:off x="685800" y="2262364"/>
            <a:ext cx="111379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패턴의 규칙성</a:t>
            </a:r>
            <a:r>
              <a:rPr lang="en-US" altLang="ko-KR" b="1" dirty="0"/>
              <a:t>: </a:t>
            </a:r>
            <a:r>
              <a:rPr lang="ko-KR" altLang="en-US" sz="1600" dirty="0" err="1"/>
              <a:t>크래프톤이나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엔씨소프트처럼</a:t>
            </a:r>
            <a:r>
              <a:rPr lang="ko-KR" altLang="en-US" sz="1600" dirty="0"/>
              <a:t> 추세가 급변하는 종목보다</a:t>
            </a:r>
            <a:r>
              <a:rPr lang="en-US" altLang="ko-KR" sz="1600" dirty="0"/>
              <a:t>, </a:t>
            </a:r>
            <a:r>
              <a:rPr lang="ko-KR" altLang="en-US" sz="1600" b="1" dirty="0" err="1"/>
              <a:t>넥슨게임즈</a:t>
            </a:r>
            <a:r>
              <a:rPr lang="ko-KR" altLang="en-US" sz="1600" dirty="0" err="1"/>
              <a:t>와</a:t>
            </a:r>
            <a:r>
              <a:rPr lang="ko-KR" altLang="en-US" sz="1600" dirty="0"/>
              <a:t> 같이 일정 범위 </a:t>
            </a:r>
            <a:r>
              <a:rPr lang="en-US" altLang="ko-KR" sz="1600" dirty="0"/>
              <a:t>				</a:t>
            </a:r>
            <a:r>
              <a:rPr lang="ko-KR" altLang="en-US" sz="1600" dirty="0"/>
              <a:t>내에서 등락을 반복하는 종목의 </a:t>
            </a:r>
            <a:r>
              <a:rPr lang="en-US" altLang="ko-KR" sz="1600" dirty="0"/>
              <a:t>RMSE</a:t>
            </a:r>
            <a:r>
              <a:rPr lang="ko-KR" altLang="en-US" sz="1600" dirty="0"/>
              <a:t>가 현저히 낮게 측정되었습니다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464E6-037E-BB78-8BB7-31F5AE8B1710}"/>
              </a:ext>
            </a:extLst>
          </p:cNvPr>
          <p:cNvSpPr txBox="1"/>
          <p:nvPr/>
        </p:nvSpPr>
        <p:spPr>
          <a:xfrm>
            <a:off x="2006600" y="3429000"/>
            <a:ext cx="822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데이터의 정상성</a:t>
            </a:r>
            <a:r>
              <a:rPr lang="en-US" altLang="ko-KR" b="1" dirty="0"/>
              <a:t>: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모델은 학습 데이터의 분포가 일정할 때</a:t>
            </a:r>
            <a:r>
              <a:rPr lang="en-US" altLang="ko-KR" dirty="0"/>
              <a:t>(</a:t>
            </a:r>
            <a:r>
              <a:rPr lang="ko-KR" altLang="en-US" dirty="0"/>
              <a:t>패턴이 반복될 때</a:t>
            </a:r>
            <a:r>
              <a:rPr lang="en-US" altLang="ko-KR" dirty="0"/>
              <a:t>) </a:t>
            </a:r>
            <a:r>
              <a:rPr lang="ko-KR" altLang="en-US" dirty="0"/>
              <a:t>가장 높은 성능을 </a:t>
            </a:r>
            <a:r>
              <a:rPr lang="ko-KR" altLang="en-US" dirty="0" err="1"/>
              <a:t>발휘하게됨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err="1"/>
              <a:t>오실레이터</a:t>
            </a:r>
            <a:r>
              <a:rPr lang="ko-KR" altLang="en-US" sz="2400" b="1" dirty="0"/>
              <a:t> 패턴</a:t>
            </a:r>
            <a:r>
              <a:rPr lang="en-US" altLang="ko-KR" b="1" dirty="0"/>
              <a:t>: </a:t>
            </a:r>
            <a:r>
              <a:rPr lang="ko-KR" altLang="en-US" dirty="0"/>
              <a:t>주가가 올랐다가 다시 평균으로 돌아오는 패턴이 반복되는 종목은 모델이 </a:t>
            </a:r>
            <a:r>
              <a:rPr lang="en-US" altLang="ko-KR" dirty="0"/>
              <a:t>"</a:t>
            </a:r>
            <a:r>
              <a:rPr lang="ko-KR" altLang="en-US" dirty="0"/>
              <a:t>이쯤 오르면 내리고</a:t>
            </a:r>
            <a:r>
              <a:rPr lang="en-US" altLang="ko-KR" dirty="0"/>
              <a:t>, </a:t>
            </a:r>
            <a:r>
              <a:rPr lang="ko-KR" altLang="en-US" dirty="0"/>
              <a:t>이쯤 내리면 오른다</a:t>
            </a:r>
            <a:r>
              <a:rPr lang="en-US" altLang="ko-KR" dirty="0"/>
              <a:t>"</a:t>
            </a:r>
            <a:r>
              <a:rPr lang="ko-KR" altLang="en-US" dirty="0"/>
              <a:t>는 규칙을 학습하기 매우 유리함</a:t>
            </a:r>
            <a:r>
              <a:rPr lang="en-US" altLang="ko-KR" dirty="0"/>
              <a:t>. </a:t>
            </a: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끝없이 하락하거나 상승하는 추세장에서는 모델이 경험하지 못한 가격대라 예측력이 급격히 떨어지게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F6A0F-550C-6885-1BC8-FA41E97278F7}"/>
              </a:ext>
            </a:extLst>
          </p:cNvPr>
          <p:cNvSpPr txBox="1"/>
          <p:nvPr/>
        </p:nvSpPr>
        <p:spPr>
          <a:xfrm>
            <a:off x="685800" y="3217790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WHY?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191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55335-F074-7DB1-CE4D-65DDF39E2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799C0A-15DE-854B-3843-33338F253159}"/>
              </a:ext>
            </a:extLst>
          </p:cNvPr>
          <p:cNvSpPr txBox="1"/>
          <p:nvPr/>
        </p:nvSpPr>
        <p:spPr>
          <a:xfrm>
            <a:off x="723900" y="856734"/>
            <a:ext cx="60960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데이터 수집 및 처리</a:t>
            </a:r>
          </a:p>
          <a:p>
            <a:endParaRPr lang="ko-KR" altLang="en-US" dirty="0"/>
          </a:p>
          <a:p>
            <a:r>
              <a:rPr lang="en-US" altLang="ko-KR" b="1" dirty="0" err="1"/>
              <a:t>pykrx</a:t>
            </a:r>
            <a:r>
              <a:rPr lang="en-US" altLang="ko-KR" dirty="0"/>
              <a:t> : </a:t>
            </a:r>
            <a:r>
              <a:rPr lang="ko-KR" altLang="en-US" dirty="0"/>
              <a:t>한국 거래소</a:t>
            </a:r>
            <a:r>
              <a:rPr lang="en-US" altLang="ko-KR" dirty="0"/>
              <a:t>(KRX) </a:t>
            </a:r>
            <a:r>
              <a:rPr lang="ko-KR" altLang="en-US" dirty="0"/>
              <a:t>주가 데이터</a:t>
            </a:r>
            <a:r>
              <a:rPr lang="en-US" altLang="ko-KR" dirty="0"/>
              <a:t>(OHLCV) </a:t>
            </a:r>
            <a:r>
              <a:rPr lang="ko-KR" altLang="en-US" dirty="0"/>
              <a:t>확보용</a:t>
            </a:r>
          </a:p>
          <a:p>
            <a:endParaRPr lang="ko-KR" altLang="en-US" dirty="0"/>
          </a:p>
          <a:p>
            <a:r>
              <a:rPr lang="en-US" altLang="ko-KR" b="1" dirty="0"/>
              <a:t>requests</a:t>
            </a:r>
            <a:r>
              <a:rPr lang="en-US" altLang="ko-KR" dirty="0"/>
              <a:t> : API </a:t>
            </a:r>
            <a:r>
              <a:rPr lang="ko-KR" altLang="en-US" dirty="0"/>
              <a:t>쿼리 요청 </a:t>
            </a:r>
            <a:r>
              <a:rPr lang="en-US" altLang="ko-KR" dirty="0"/>
              <a:t>(</a:t>
            </a:r>
            <a:r>
              <a:rPr lang="ko-KR" altLang="en-US" dirty="0"/>
              <a:t>재무 데이터 수집 등 외부 통신용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pandas</a:t>
            </a:r>
            <a:r>
              <a:rPr lang="en-US" altLang="ko-KR" dirty="0"/>
              <a:t> : </a:t>
            </a:r>
            <a:r>
              <a:rPr lang="ko-KR" altLang="en-US" dirty="0"/>
              <a:t>시계열 주가 및 재무 데이터 프레임 생성</a:t>
            </a:r>
            <a:r>
              <a:rPr lang="en-US" altLang="ko-KR" dirty="0"/>
              <a:t>, </a:t>
            </a:r>
            <a:r>
              <a:rPr lang="ko-KR" altLang="en-US" dirty="0"/>
              <a:t>병합</a:t>
            </a:r>
            <a:r>
              <a:rPr lang="en-US" altLang="ko-KR" dirty="0"/>
              <a:t>(</a:t>
            </a:r>
            <a:r>
              <a:rPr lang="en-US" altLang="ko-KR" dirty="0" err="1"/>
              <a:t>merge_asof</a:t>
            </a:r>
            <a:r>
              <a:rPr lang="en-US" altLang="ko-KR" dirty="0"/>
              <a:t>),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b="1" dirty="0" err="1"/>
              <a:t>numpy</a:t>
            </a:r>
            <a:r>
              <a:rPr lang="en-US" altLang="ko-KR" dirty="0"/>
              <a:t> : </a:t>
            </a:r>
            <a:r>
              <a:rPr lang="ko-KR" altLang="en-US" dirty="0"/>
              <a:t>수치 연산</a:t>
            </a:r>
            <a:r>
              <a:rPr lang="en-US" altLang="ko-KR" dirty="0"/>
              <a:t>, </a:t>
            </a:r>
            <a:r>
              <a:rPr lang="ko-KR" altLang="en-US" dirty="0"/>
              <a:t>배열 처리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대응 및 </a:t>
            </a:r>
            <a:r>
              <a:rPr lang="en-US" altLang="ko-KR" dirty="0"/>
              <a:t>log/exp </a:t>
            </a:r>
            <a:r>
              <a:rPr lang="ko-KR" altLang="en-US" dirty="0"/>
              <a:t>변환용</a:t>
            </a:r>
          </a:p>
          <a:p>
            <a:endParaRPr lang="ko-KR" altLang="en-US" dirty="0"/>
          </a:p>
          <a:p>
            <a:r>
              <a:rPr lang="en-US" altLang="ko-KR" b="1" dirty="0" err="1"/>
              <a:t>zipfile</a:t>
            </a:r>
            <a:r>
              <a:rPr lang="en-US" altLang="ko-KR" dirty="0"/>
              <a:t>, </a:t>
            </a:r>
            <a:r>
              <a:rPr lang="en-US" altLang="ko-KR" b="1" dirty="0"/>
              <a:t>io</a:t>
            </a:r>
            <a:r>
              <a:rPr lang="en-US" altLang="ko-KR" dirty="0"/>
              <a:t> : </a:t>
            </a:r>
            <a:r>
              <a:rPr lang="ko-KR" altLang="en-US" dirty="0"/>
              <a:t>압축 파일 입출력 및 메모리 내 파일 처리</a:t>
            </a:r>
          </a:p>
          <a:p>
            <a:endParaRPr lang="ko-KR" altLang="en-US" dirty="0"/>
          </a:p>
          <a:p>
            <a:r>
              <a:rPr lang="en-US" altLang="ko-KR" b="1" dirty="0" err="1"/>
              <a:t>xml.etree.ElementTree</a:t>
            </a:r>
            <a:r>
              <a:rPr lang="en-US" altLang="ko-KR" b="1" dirty="0"/>
              <a:t> </a:t>
            </a:r>
            <a:r>
              <a:rPr lang="en-US" altLang="ko-KR" dirty="0"/>
              <a:t>: XML </a:t>
            </a:r>
            <a:r>
              <a:rPr lang="ko-KR" altLang="en-US" dirty="0"/>
              <a:t>형식의 재무 데이터 파싱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B936E-13CB-1342-6F18-3565DD7F9A6F}"/>
              </a:ext>
            </a:extLst>
          </p:cNvPr>
          <p:cNvSpPr txBox="1"/>
          <p:nvPr/>
        </p:nvSpPr>
        <p:spPr>
          <a:xfrm>
            <a:off x="723900" y="947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826838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FF6F7-5AE6-D98F-41E8-89C71612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E76E1-C912-303F-C653-B763B610F02C}"/>
              </a:ext>
            </a:extLst>
          </p:cNvPr>
          <p:cNvSpPr txBox="1"/>
          <p:nvPr/>
        </p:nvSpPr>
        <p:spPr>
          <a:xfrm>
            <a:off x="711200" y="887443"/>
            <a:ext cx="609600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 err="1"/>
              <a:t>머신러닝</a:t>
            </a:r>
            <a:r>
              <a:rPr lang="ko-KR" altLang="en-US" sz="3200" b="1" dirty="0"/>
              <a:t> 및 딥러닝 모델링</a:t>
            </a:r>
          </a:p>
          <a:p>
            <a:endParaRPr lang="ko-KR" altLang="en-US" dirty="0"/>
          </a:p>
          <a:p>
            <a:r>
              <a:rPr lang="ko-KR" altLang="en-US" b="1" dirty="0" err="1"/>
              <a:t>xgboost</a:t>
            </a:r>
            <a:r>
              <a:rPr lang="ko-KR" altLang="en-US" dirty="0"/>
              <a:t> (</a:t>
            </a:r>
            <a:r>
              <a:rPr lang="ko-KR" altLang="en-US" dirty="0" err="1"/>
              <a:t>XGBRegressor</a:t>
            </a:r>
            <a:r>
              <a:rPr lang="ko-KR" altLang="en-US" dirty="0"/>
              <a:t>) : 주가 예측을 위한 메인 회귀 모델 (</a:t>
            </a:r>
            <a:r>
              <a:rPr lang="ko-KR" altLang="en-US" dirty="0" err="1"/>
              <a:t>Gradient</a:t>
            </a:r>
            <a:r>
              <a:rPr lang="ko-KR" altLang="en-US" dirty="0"/>
              <a:t> </a:t>
            </a:r>
            <a:r>
              <a:rPr lang="ko-KR" altLang="en-US" dirty="0" err="1"/>
              <a:t>Boosting</a:t>
            </a:r>
            <a:r>
              <a:rPr lang="ko-KR" altLang="en-US" dirty="0"/>
              <a:t> 알고리즘)</a:t>
            </a:r>
          </a:p>
          <a:p>
            <a:endParaRPr lang="ko-KR" altLang="en-US" dirty="0"/>
          </a:p>
          <a:p>
            <a:r>
              <a:rPr lang="ko-KR" altLang="en-US" b="1" dirty="0" err="1"/>
              <a:t>tensorflow.keras</a:t>
            </a:r>
            <a:r>
              <a:rPr lang="ko-KR" altLang="en-US" b="1" dirty="0"/>
              <a:t> </a:t>
            </a:r>
            <a:r>
              <a:rPr lang="ko-KR" altLang="en-US" dirty="0"/>
              <a:t>(LSTM, </a:t>
            </a:r>
            <a:r>
              <a:rPr lang="ko-KR" altLang="en-US" dirty="0" err="1"/>
              <a:t>Dense</a:t>
            </a:r>
            <a:r>
              <a:rPr lang="ko-KR" altLang="en-US" dirty="0"/>
              <a:t>, </a:t>
            </a:r>
            <a:r>
              <a:rPr lang="ko-KR" altLang="en-US" dirty="0" err="1"/>
              <a:t>Sequential</a:t>
            </a:r>
            <a:r>
              <a:rPr lang="ko-KR" altLang="en-US" dirty="0"/>
              <a:t>) : 재무 항목 시계열 예측을 위한 딥러닝 모델</a:t>
            </a:r>
          </a:p>
          <a:p>
            <a:endParaRPr lang="ko-KR" altLang="en-US" dirty="0"/>
          </a:p>
          <a:p>
            <a:r>
              <a:rPr lang="ko-KR" altLang="en-US" b="1" dirty="0" err="1"/>
              <a:t>sklearn.preprocessing</a:t>
            </a:r>
            <a:r>
              <a:rPr lang="ko-KR" altLang="en-US" b="1" dirty="0"/>
              <a:t> </a:t>
            </a:r>
            <a:r>
              <a:rPr lang="ko-KR" altLang="en-US" dirty="0"/>
              <a:t>(</a:t>
            </a:r>
            <a:r>
              <a:rPr lang="ko-KR" altLang="en-US" dirty="0" err="1"/>
              <a:t>MinMaxScaler</a:t>
            </a:r>
            <a:r>
              <a:rPr lang="ko-KR" altLang="en-US" dirty="0"/>
              <a:t>) : 데이터 정규화 (0~1 사이로 스케일링)</a:t>
            </a:r>
          </a:p>
          <a:p>
            <a:endParaRPr lang="ko-KR" altLang="en-US" dirty="0"/>
          </a:p>
          <a:p>
            <a:r>
              <a:rPr lang="ko-KR" altLang="en-US" b="1" dirty="0" err="1"/>
              <a:t>sklearn.model_selection</a:t>
            </a:r>
            <a:r>
              <a:rPr lang="ko-KR" altLang="en-US" b="1" dirty="0"/>
              <a:t> </a:t>
            </a:r>
            <a:r>
              <a:rPr lang="ko-KR" altLang="en-US" dirty="0"/>
              <a:t>(</a:t>
            </a:r>
            <a:r>
              <a:rPr lang="ko-KR" altLang="en-US" dirty="0" err="1"/>
              <a:t>GridSearchCV</a:t>
            </a:r>
            <a:r>
              <a:rPr lang="ko-KR" altLang="en-US" dirty="0"/>
              <a:t>, </a:t>
            </a:r>
            <a:r>
              <a:rPr lang="ko-KR" altLang="en-US" dirty="0" err="1"/>
              <a:t>TimeSeriesSplit</a:t>
            </a:r>
            <a:r>
              <a:rPr lang="ko-KR" altLang="en-US" dirty="0"/>
              <a:t>) : 최적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탐색 및 시계열 교차 검증</a:t>
            </a:r>
          </a:p>
          <a:p>
            <a:endParaRPr lang="ko-KR" altLang="en-US" dirty="0"/>
          </a:p>
          <a:p>
            <a:r>
              <a:rPr lang="ko-KR" altLang="en-US" b="1" dirty="0" err="1"/>
              <a:t>sklearn.metrics</a:t>
            </a:r>
            <a:r>
              <a:rPr lang="ko-KR" altLang="en-US" b="1" dirty="0"/>
              <a:t> </a:t>
            </a:r>
            <a:r>
              <a:rPr lang="ko-KR" altLang="en-US" dirty="0"/>
              <a:t>(</a:t>
            </a:r>
            <a:r>
              <a:rPr lang="ko-KR" altLang="en-US" dirty="0" err="1"/>
              <a:t>mean_squared_error</a:t>
            </a:r>
            <a:r>
              <a:rPr lang="ko-KR" altLang="en-US" dirty="0"/>
              <a:t>) : 모델 성능 평가 (RMSE 계산용)</a:t>
            </a:r>
          </a:p>
        </p:txBody>
      </p:sp>
    </p:spTree>
    <p:extLst>
      <p:ext uri="{BB962C8B-B14F-4D97-AF65-F5344CB8AC3E}">
        <p14:creationId xmlns:p14="http://schemas.microsoft.com/office/powerpoint/2010/main" val="1107729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13A1E-5A90-90F7-A6EC-EF70ED49F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5ABE3-D2CF-2E79-16DF-5A5C18305CAB}"/>
              </a:ext>
            </a:extLst>
          </p:cNvPr>
          <p:cNvSpPr txBox="1"/>
          <p:nvPr/>
        </p:nvSpPr>
        <p:spPr>
          <a:xfrm>
            <a:off x="723900" y="960041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시각화 및 유틸리티</a:t>
            </a:r>
          </a:p>
          <a:p>
            <a:endParaRPr lang="ko-KR" altLang="en-US" dirty="0"/>
          </a:p>
          <a:p>
            <a:r>
              <a:rPr lang="ko-KR" altLang="en-US" b="1" dirty="0" err="1"/>
              <a:t>matplotlib.pyplot</a:t>
            </a:r>
            <a:r>
              <a:rPr lang="ko-KR" altLang="en-US" b="1" dirty="0"/>
              <a:t>, </a:t>
            </a:r>
            <a:r>
              <a:rPr lang="ko-KR" altLang="en-US" b="1" dirty="0" err="1"/>
              <a:t>matplotlib.dates</a:t>
            </a:r>
            <a:r>
              <a:rPr lang="ko-KR" altLang="en-US" b="1" dirty="0"/>
              <a:t> </a:t>
            </a:r>
            <a:r>
              <a:rPr lang="ko-KR" altLang="en-US" dirty="0"/>
              <a:t>: 예측 결과 및 주가 그래프 시각화, 날짜 </a:t>
            </a:r>
            <a:r>
              <a:rPr lang="ko-KR" altLang="en-US" dirty="0" err="1"/>
              <a:t>포맷팅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b="1" dirty="0" err="1"/>
              <a:t>plotly</a:t>
            </a:r>
            <a:r>
              <a:rPr lang="ko-KR" altLang="en-US" dirty="0"/>
              <a:t> : 인터랙티브 데이터 시각화 (동적 그래프 필요 시 사용)</a:t>
            </a:r>
          </a:p>
          <a:p>
            <a:endParaRPr lang="ko-KR" altLang="en-US" dirty="0"/>
          </a:p>
          <a:p>
            <a:r>
              <a:rPr lang="ko-KR" altLang="en-US" b="1" dirty="0" err="1"/>
              <a:t>math</a:t>
            </a:r>
            <a:r>
              <a:rPr lang="ko-KR" altLang="en-US" dirty="0"/>
              <a:t> : RMSE 계산(</a:t>
            </a:r>
            <a:r>
              <a:rPr lang="ko-KR" altLang="en-US" dirty="0" err="1"/>
              <a:t>sqrt</a:t>
            </a:r>
            <a:r>
              <a:rPr lang="ko-KR" altLang="en-US" dirty="0"/>
              <a:t>) 등 수학 함수 지원</a:t>
            </a:r>
          </a:p>
          <a:p>
            <a:endParaRPr lang="ko-KR" altLang="en-US" dirty="0"/>
          </a:p>
          <a:p>
            <a:r>
              <a:rPr lang="ko-KR" altLang="en-US" b="1" dirty="0" err="1"/>
              <a:t>os</a:t>
            </a:r>
            <a:r>
              <a:rPr lang="ko-KR" altLang="en-US" b="1" dirty="0"/>
              <a:t>, </a:t>
            </a:r>
            <a:r>
              <a:rPr lang="ko-KR" altLang="en-US" b="1" dirty="0" err="1"/>
              <a:t>sys</a:t>
            </a:r>
            <a:r>
              <a:rPr lang="ko-KR" altLang="en-US" b="1" dirty="0"/>
              <a:t> </a:t>
            </a:r>
            <a:r>
              <a:rPr lang="ko-KR" altLang="en-US" dirty="0"/>
              <a:t>: 파일 경로 제어, 시스템 설정 및 예외 처리</a:t>
            </a:r>
          </a:p>
          <a:p>
            <a:endParaRPr lang="ko-KR" altLang="en-US" dirty="0"/>
          </a:p>
          <a:p>
            <a:r>
              <a:rPr lang="ko-KR" altLang="en-US" b="1" dirty="0" err="1"/>
              <a:t>warnings</a:t>
            </a:r>
            <a:r>
              <a:rPr lang="ko-KR" altLang="en-US" dirty="0"/>
              <a:t> : 불필요한 경고 메시지 제어 (출력 깔끔하게 유지)</a:t>
            </a:r>
          </a:p>
        </p:txBody>
      </p:sp>
    </p:spTree>
    <p:extLst>
      <p:ext uri="{BB962C8B-B14F-4D97-AF65-F5344CB8AC3E}">
        <p14:creationId xmlns:p14="http://schemas.microsoft.com/office/powerpoint/2010/main" val="336548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9FC54-3EBF-63D7-95E0-E1E56B35B971}"/>
              </a:ext>
            </a:extLst>
          </p:cNvPr>
          <p:cNvSpPr txBox="1"/>
          <p:nvPr/>
        </p:nvSpPr>
        <p:spPr>
          <a:xfrm>
            <a:off x="647700" y="871759"/>
            <a:ext cx="7467600" cy="3913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cap="all" spc="30" dirty="0">
                <a:latin typeface="+mj-lt"/>
                <a:ea typeface="+mj-ea"/>
                <a:cs typeface="+mj-cs"/>
              </a:rPr>
              <a:t>HOW?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2BE526-056C-9261-5D42-273164E349A5}"/>
              </a:ext>
            </a:extLst>
          </p:cNvPr>
          <p:cNvSpPr txBox="1"/>
          <p:nvPr/>
        </p:nvSpPr>
        <p:spPr>
          <a:xfrm>
            <a:off x="432049" y="3655717"/>
            <a:ext cx="116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/>
              <a:t>분석 과정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재무 현황 및 주가 추이를 시각화하고 사건과의 상관관계를 분석하여 </a:t>
            </a:r>
            <a:r>
              <a:rPr lang="ko-KR" altLang="en-US" b="1" dirty="0"/>
              <a:t>과거 변동 요인을 진단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48202-1955-D3DA-8D21-DC4152BFCAFB}"/>
              </a:ext>
            </a:extLst>
          </p:cNvPr>
          <p:cNvSpPr txBox="1"/>
          <p:nvPr/>
        </p:nvSpPr>
        <p:spPr>
          <a:xfrm>
            <a:off x="432049" y="4682775"/>
            <a:ext cx="1072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/>
              <a:t>최종 목표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재무제표 등 </a:t>
            </a:r>
            <a:r>
              <a:rPr lang="ko-KR" altLang="en-US" b="1" dirty="0"/>
              <a:t>정량 데이터</a:t>
            </a:r>
            <a:r>
              <a:rPr lang="ko-KR" altLang="en-US" dirty="0"/>
              <a:t>만을 활용한 </a:t>
            </a:r>
            <a:r>
              <a:rPr lang="ko-KR" altLang="en-US" b="1" dirty="0" err="1"/>
              <a:t>머신러닝</a:t>
            </a:r>
            <a:r>
              <a:rPr lang="en-US" altLang="ko-KR" b="1" dirty="0"/>
              <a:t>(ML) </a:t>
            </a:r>
            <a:r>
              <a:rPr lang="ko-KR" altLang="en-US" b="1" dirty="0"/>
              <a:t>기반의 주가 예측 모델</a:t>
            </a:r>
            <a:r>
              <a:rPr lang="ko-KR" altLang="en-US" dirty="0"/>
              <a:t> 구축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0954A-7160-3F55-9AA9-6C1DCA101305}"/>
              </a:ext>
            </a:extLst>
          </p:cNvPr>
          <p:cNvSpPr txBox="1"/>
          <p:nvPr/>
        </p:nvSpPr>
        <p:spPr>
          <a:xfrm>
            <a:off x="454922" y="2269333"/>
            <a:ext cx="11282155" cy="100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ko-KR" altLang="en-US" sz="4000" b="1" dirty="0"/>
              <a:t>핵심 방법론</a:t>
            </a:r>
            <a:r>
              <a:rPr lang="en-US" altLang="ko-KR" sz="2000" b="1" dirty="0"/>
              <a:t>:</a:t>
            </a:r>
            <a:r>
              <a:rPr lang="en-US" altLang="ko-KR" sz="2000" dirty="0"/>
              <a:t> </a:t>
            </a:r>
            <a:r>
              <a:rPr lang="ko-KR" altLang="en-US" sz="2400" b="1" dirty="0"/>
              <a:t>가장 통상적이고 객관적인</a:t>
            </a:r>
            <a:r>
              <a:rPr lang="ko-KR" altLang="en-US" sz="2400" dirty="0"/>
              <a:t> </a:t>
            </a:r>
            <a:r>
              <a:rPr lang="ko-KR" altLang="en-US" sz="2400" b="1" dirty="0"/>
              <a:t>재무제표 분석</a:t>
            </a:r>
            <a:r>
              <a:rPr lang="ko-KR" altLang="en-US" sz="2400" dirty="0"/>
              <a:t>을 핵심 방법론으로 채택</a:t>
            </a:r>
            <a:r>
              <a:rPr lang="en-US" altLang="ko-KR" sz="2400" dirty="0"/>
              <a:t>.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15130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C5EB2-C4FF-3B2B-5971-DDFE90734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26DC49-07FD-2292-FAA8-786113121F0A}"/>
              </a:ext>
            </a:extLst>
          </p:cNvPr>
          <p:cNvSpPr/>
          <p:nvPr/>
        </p:nvSpPr>
        <p:spPr>
          <a:xfrm>
            <a:off x="-152400" y="0"/>
            <a:ext cx="12192000" cy="6858000"/>
          </a:xfrm>
          <a:prstGeom prst="rect">
            <a:avLst/>
          </a:prstGeom>
          <a:solidFill>
            <a:srgbClr val="EEEEEE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인간의 얼굴, 페인팅, 예술, 인물사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6ABD94-B3A4-AC84-07CE-D37F208009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152">
            <a:off x="2435677" y="-327944"/>
            <a:ext cx="7320643" cy="7208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27579-6658-E917-A8E6-A227CC4AABD3}"/>
              </a:ext>
            </a:extLst>
          </p:cNvPr>
          <p:cNvSpPr txBox="1"/>
          <p:nvPr/>
        </p:nvSpPr>
        <p:spPr>
          <a:xfrm>
            <a:off x="2303462" y="2513262"/>
            <a:ext cx="7585075" cy="1831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9600" b="1" cap="all" spc="3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5846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9ABAA-4BFA-865E-A949-BC5312CCEDE7}"/>
              </a:ext>
            </a:extLst>
          </p:cNvPr>
          <p:cNvSpPr txBox="1"/>
          <p:nvPr/>
        </p:nvSpPr>
        <p:spPr>
          <a:xfrm>
            <a:off x="647700" y="871759"/>
            <a:ext cx="7467600" cy="3913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cap="all" spc="30" dirty="0">
                <a:latin typeface="+mj-lt"/>
                <a:ea typeface="+mj-ea"/>
                <a:cs typeface="+mj-cs"/>
              </a:rPr>
              <a:t>when?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712F2C-7549-0F0D-172F-EC26E8DD54DF}"/>
              </a:ext>
            </a:extLst>
          </p:cNvPr>
          <p:cNvSpPr txBox="1"/>
          <p:nvPr/>
        </p:nvSpPr>
        <p:spPr>
          <a:xfrm>
            <a:off x="454922" y="2269333"/>
            <a:ext cx="11282155" cy="100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ko-KR" altLang="en-US" sz="3600" b="1" dirty="0"/>
              <a:t>데이터 수집 기간</a:t>
            </a:r>
            <a:r>
              <a:rPr lang="en-US" altLang="ko-KR" sz="2000" b="1" dirty="0"/>
              <a:t>: 2018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분기 </a:t>
            </a:r>
            <a:r>
              <a:rPr lang="en-US" altLang="ko-KR" sz="2000" b="1" dirty="0"/>
              <a:t>~ 2025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분기까지의 데이터 확보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234956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F9E6A-E22B-9271-6E57-9884959881D1}"/>
              </a:ext>
            </a:extLst>
          </p:cNvPr>
          <p:cNvSpPr txBox="1"/>
          <p:nvPr/>
        </p:nvSpPr>
        <p:spPr>
          <a:xfrm>
            <a:off x="647700" y="871759"/>
            <a:ext cx="7467600" cy="3913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cap="all" spc="30" dirty="0">
                <a:latin typeface="+mj-lt"/>
                <a:ea typeface="+mj-ea"/>
                <a:cs typeface="+mj-cs"/>
              </a:rPr>
              <a:t>where?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E0E242-89F9-687D-FCD1-4350B5C68CEA}"/>
              </a:ext>
            </a:extLst>
          </p:cNvPr>
          <p:cNvSpPr txBox="1"/>
          <p:nvPr/>
        </p:nvSpPr>
        <p:spPr>
          <a:xfrm>
            <a:off x="432049" y="3655717"/>
            <a:ext cx="7069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600" b="1" dirty="0"/>
              <a:t>시장 가치 지표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PyKRX</a:t>
            </a:r>
            <a:r>
              <a:rPr lang="en-US" altLang="ko-KR" dirty="0"/>
              <a:t> </a:t>
            </a:r>
            <a:r>
              <a:rPr lang="ko-KR" altLang="en-US" dirty="0"/>
              <a:t>라이브러리 </a:t>
            </a:r>
            <a:r>
              <a:rPr lang="en-US" altLang="ko-KR" dirty="0"/>
              <a:t>(KRX: </a:t>
            </a:r>
            <a:r>
              <a:rPr lang="ko-KR" altLang="en-US" dirty="0"/>
              <a:t>한국거래소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6FAD80-C374-29B9-EA66-052500152E40}"/>
              </a:ext>
            </a:extLst>
          </p:cNvPr>
          <p:cNvSpPr txBox="1"/>
          <p:nvPr/>
        </p:nvSpPr>
        <p:spPr>
          <a:xfrm>
            <a:off x="454922" y="2269333"/>
            <a:ext cx="11282155" cy="100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ko-KR" altLang="en-US" sz="3900" b="1" dirty="0"/>
              <a:t>펀더멘털 지표</a:t>
            </a:r>
            <a:r>
              <a:rPr lang="en-US" altLang="ko-KR" sz="2000" b="1" dirty="0"/>
              <a:t>:  </a:t>
            </a:r>
            <a:r>
              <a:rPr lang="ko-KR" altLang="en-US" sz="2400" dirty="0"/>
              <a:t>금융감독원 전자공시시스템 </a:t>
            </a:r>
            <a:r>
              <a:rPr lang="en-US" altLang="ko-KR" sz="2400" dirty="0"/>
              <a:t>(DART) API.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33167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32547D-B851-4FD7-8BD4-D7AA5D7599BC}"/>
              </a:ext>
            </a:extLst>
          </p:cNvPr>
          <p:cNvSpPr txBox="1"/>
          <p:nvPr/>
        </p:nvSpPr>
        <p:spPr>
          <a:xfrm>
            <a:off x="685800" y="899024"/>
            <a:ext cx="3076032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데이터 수집</a:t>
            </a:r>
            <a:r>
              <a:rPr lang="en-US" altLang="ko-KR" sz="4000" b="1" cap="all" spc="3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 cap="all" spc="30" dirty="0"/>
              <a:t>정기보고서</a:t>
            </a:r>
            <a:endParaRPr lang="en-US" altLang="ko-KR" sz="4000" b="1" cap="all" spc="3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042E15B-16DD-F8B1-D6BC-BC7271122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10395"/>
              </p:ext>
            </p:extLst>
          </p:nvPr>
        </p:nvGraphicFramePr>
        <p:xfrm>
          <a:off x="4038600" y="1476634"/>
          <a:ext cx="7353301" cy="390473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929">
                  <a:extLst>
                    <a:ext uri="{9D8B030D-6E8A-4147-A177-3AD203B41FA5}">
                      <a16:colId xmlns:a16="http://schemas.microsoft.com/office/drawing/2014/main" val="3699423431"/>
                    </a:ext>
                  </a:extLst>
                </a:gridCol>
                <a:gridCol w="1157989">
                  <a:extLst>
                    <a:ext uri="{9D8B030D-6E8A-4147-A177-3AD203B41FA5}">
                      <a16:colId xmlns:a16="http://schemas.microsoft.com/office/drawing/2014/main" val="2733366456"/>
                    </a:ext>
                  </a:extLst>
                </a:gridCol>
                <a:gridCol w="1279433">
                  <a:extLst>
                    <a:ext uri="{9D8B030D-6E8A-4147-A177-3AD203B41FA5}">
                      <a16:colId xmlns:a16="http://schemas.microsoft.com/office/drawing/2014/main" val="3314841568"/>
                    </a:ext>
                  </a:extLst>
                </a:gridCol>
                <a:gridCol w="1256301">
                  <a:extLst>
                    <a:ext uri="{9D8B030D-6E8A-4147-A177-3AD203B41FA5}">
                      <a16:colId xmlns:a16="http://schemas.microsoft.com/office/drawing/2014/main" val="2969468405"/>
                    </a:ext>
                  </a:extLst>
                </a:gridCol>
                <a:gridCol w="2526649">
                  <a:extLst>
                    <a:ext uri="{9D8B030D-6E8A-4147-A177-3AD203B41FA5}">
                      <a16:colId xmlns:a16="http://schemas.microsoft.com/office/drawing/2014/main" val="1877382805"/>
                    </a:ext>
                  </a:extLst>
                </a:gridCol>
              </a:tblGrid>
              <a:tr h="529268"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ko-KR" alt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요청키</a:t>
                      </a:r>
                    </a:p>
                  </a:txBody>
                  <a:tcPr marL="77725" marR="38924" marT="22207" marB="16655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ko-KR" alt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명칭</a:t>
                      </a:r>
                    </a:p>
                  </a:txBody>
                  <a:tcPr marL="77725" marR="38924" marT="22207" marB="16655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ko-KR" alt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타입</a:t>
                      </a:r>
                    </a:p>
                  </a:txBody>
                  <a:tcPr marL="77725" marR="38924" marT="22207" marB="16655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ko-KR" alt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필수여부</a:t>
                      </a:r>
                    </a:p>
                  </a:txBody>
                  <a:tcPr marL="77725" marR="38924" marT="22207" marB="16655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ko-KR" altLang="en-US" sz="1900" b="1" cap="none" spc="0">
                          <a:solidFill>
                            <a:schemeClr val="tx1"/>
                          </a:solidFill>
                          <a:effectLst/>
                        </a:rPr>
                        <a:t>값설명</a:t>
                      </a:r>
                    </a:p>
                  </a:txBody>
                  <a:tcPr marL="77725" marR="38924" marT="22207" marB="16655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795266"/>
                  </a:ext>
                </a:extLst>
              </a:tr>
              <a:tr h="45524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crtfc_key</a:t>
                      </a:r>
                    </a:p>
                  </a:txBody>
                  <a:tcPr marL="77725" marR="38924" marT="22207" marB="1665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인증키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STRING(40)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발급받은 인증키</a:t>
                      </a:r>
                      <a:r>
                        <a:rPr lang="en-US" altLang="ko-KR" sz="1500" cap="none" spc="0">
                          <a:solidFill>
                            <a:schemeClr val="tx1"/>
                          </a:solidFill>
                          <a:effectLst/>
                        </a:rPr>
                        <a:t>(40</a:t>
                      </a:r>
                      <a:r>
                        <a:rPr lang="ko-KR" alt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자리</a:t>
                      </a:r>
                      <a:r>
                        <a:rPr lang="en-US" altLang="ko-KR" sz="1500" cap="none" spc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311218"/>
                  </a:ext>
                </a:extLst>
              </a:tr>
              <a:tr h="112145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 dirty="0" err="1">
                          <a:solidFill>
                            <a:schemeClr val="tx1"/>
                          </a:solidFill>
                          <a:effectLst/>
                        </a:rPr>
                        <a:t>corp_code</a:t>
                      </a:r>
                      <a:endParaRPr lang="en-US" sz="15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7725" marR="38924" marT="22207" marB="1665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500" b="1" cap="none" spc="0" dirty="0">
                          <a:solidFill>
                            <a:srgbClr val="FF0000"/>
                          </a:solidFill>
                          <a:effectLst/>
                        </a:rPr>
                        <a:t>고유번호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  <a:effectLst/>
                        </a:rPr>
                        <a:t>STRING(8)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500" cap="none" spc="0" dirty="0">
                          <a:solidFill>
                            <a:schemeClr val="tx1"/>
                          </a:solidFill>
                          <a:effectLst/>
                        </a:rPr>
                        <a:t>공시대상회사의 고유번호</a:t>
                      </a:r>
                      <a: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  <a:t>(8</a:t>
                      </a:r>
                      <a:r>
                        <a:rPr lang="ko-KR" altLang="en-US" sz="1500" cap="none" spc="0" dirty="0">
                          <a:solidFill>
                            <a:schemeClr val="tx1"/>
                          </a:solidFill>
                          <a:effectLst/>
                        </a:rPr>
                        <a:t>자리</a:t>
                      </a:r>
                      <a: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b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altLang="ko-KR" sz="1500" b="1" cap="none" spc="0" dirty="0">
                          <a:solidFill>
                            <a:schemeClr val="tx1"/>
                          </a:solidFill>
                          <a:effectLst/>
                        </a:rPr>
                        <a:t>※ </a:t>
                      </a:r>
                      <a:r>
                        <a:rPr lang="ko-KR" altLang="en-US" sz="1500" b="1" cap="none" spc="0" dirty="0">
                          <a:solidFill>
                            <a:schemeClr val="tx1"/>
                          </a:solidFill>
                          <a:effectLst/>
                        </a:rPr>
                        <a:t>개발가이드 </a:t>
                      </a:r>
                      <a:r>
                        <a:rPr lang="en-US" altLang="ko-KR" sz="1500" b="1" cap="none" spc="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  <a:r>
                        <a:rPr lang="ko-KR" altLang="en-US" sz="1500" b="1" cap="none" spc="0" dirty="0">
                          <a:solidFill>
                            <a:schemeClr val="tx1"/>
                          </a:solidFill>
                          <a:effectLst/>
                        </a:rPr>
                        <a:t>공시정보 </a:t>
                      </a:r>
                      <a:r>
                        <a:rPr lang="en-US" altLang="ko-KR" sz="1500" b="1" cap="none" spc="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  <a:r>
                        <a:rPr lang="ko-KR" altLang="en-US" sz="1500" b="1" cap="none" spc="0" dirty="0">
                          <a:solidFill>
                            <a:schemeClr val="tx1"/>
                          </a:solidFill>
                          <a:effectLst/>
                        </a:rPr>
                        <a:t>고유번호 참고</a:t>
                      </a:r>
                      <a:endParaRPr lang="ko-KR" altLang="en-US" sz="15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205189"/>
                  </a:ext>
                </a:extLst>
              </a:tr>
              <a:tr h="67731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bsns_year</a:t>
                      </a:r>
                    </a:p>
                  </a:txBody>
                  <a:tcPr marL="77725" marR="38924" marT="22207" marB="1665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사업연도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STRING(4)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사업연도</a:t>
                      </a:r>
                      <a:r>
                        <a:rPr lang="en-US" altLang="ko-KR" sz="1500" cap="none" spc="0">
                          <a:solidFill>
                            <a:schemeClr val="tx1"/>
                          </a:solidFill>
                          <a:effectLst/>
                        </a:rPr>
                        <a:t>(4</a:t>
                      </a:r>
                      <a:r>
                        <a:rPr lang="ko-KR" alt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자리</a:t>
                      </a:r>
                      <a:r>
                        <a:rPr lang="en-US" altLang="ko-KR" sz="1500" cap="none" spc="0">
                          <a:solidFill>
                            <a:schemeClr val="tx1"/>
                          </a:solidFill>
                          <a:effectLst/>
                        </a:rPr>
                        <a:t>) ※ 2015</a:t>
                      </a:r>
                      <a:r>
                        <a:rPr lang="ko-KR" alt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년 이후 부터 정보제공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40413"/>
                  </a:ext>
                </a:extLst>
              </a:tr>
              <a:tr h="112145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reprt_code</a:t>
                      </a:r>
                    </a:p>
                  </a:txBody>
                  <a:tcPr marL="77725" marR="38924" marT="22207" marB="1665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보고서 코드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STRING(5)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500" cap="none" spc="0" dirty="0">
                          <a:solidFill>
                            <a:schemeClr val="tx1"/>
                          </a:solidFill>
                          <a:effectLst/>
                        </a:rPr>
                        <a:t>분기보고서 </a:t>
                      </a:r>
                      <a: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  <a:t>: 11013</a:t>
                      </a:r>
                      <a:b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altLang="en-US" sz="1500" cap="none" spc="0" dirty="0">
                          <a:solidFill>
                            <a:schemeClr val="tx1"/>
                          </a:solidFill>
                          <a:effectLst/>
                        </a:rPr>
                        <a:t>반기보고서 </a:t>
                      </a:r>
                      <a: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  <a:t>: 11012</a:t>
                      </a:r>
                      <a:b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500" cap="none" spc="0" dirty="0">
                          <a:solidFill>
                            <a:schemeClr val="tx1"/>
                          </a:solidFill>
                          <a:effectLst/>
                        </a:rPr>
                        <a:t>분기보고서 </a:t>
                      </a:r>
                      <a: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  <a:t>: 11014</a:t>
                      </a:r>
                      <a:b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altLang="en-US" sz="1500" cap="none" spc="0" dirty="0">
                          <a:solidFill>
                            <a:schemeClr val="tx1"/>
                          </a:solidFill>
                          <a:effectLst/>
                        </a:rPr>
                        <a:t>사업보고서 </a:t>
                      </a:r>
                      <a:r>
                        <a:rPr lang="en-US" altLang="ko-KR" sz="1500" cap="none" spc="0" dirty="0">
                          <a:solidFill>
                            <a:schemeClr val="tx1"/>
                          </a:solidFill>
                          <a:effectLst/>
                        </a:rPr>
                        <a:t>: 11011</a:t>
                      </a:r>
                    </a:p>
                  </a:txBody>
                  <a:tcPr marL="77725" marR="38924" marT="22207" marB="1665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8310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6EE4AD-8C42-8492-C647-013C5E08B882}"/>
              </a:ext>
            </a:extLst>
          </p:cNvPr>
          <p:cNvSpPr txBox="1"/>
          <p:nvPr/>
        </p:nvSpPr>
        <p:spPr>
          <a:xfrm>
            <a:off x="4038600" y="5577409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쿼리 실행을 위해서 고유번호를 얻어야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465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BFE4D-094B-BC33-FB0B-0E9D17709BAA}"/>
              </a:ext>
            </a:extLst>
          </p:cNvPr>
          <p:cNvSpPr txBox="1"/>
          <p:nvPr/>
        </p:nvSpPr>
        <p:spPr>
          <a:xfrm>
            <a:off x="685800" y="899024"/>
            <a:ext cx="3076032" cy="3914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데이터 수집</a:t>
            </a:r>
            <a:r>
              <a:rPr lang="en-US" altLang="ko-KR" sz="4000" b="1" cap="all" spc="3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4000" b="1" cap="all" spc="30" dirty="0">
                <a:latin typeface="+mj-lt"/>
                <a:ea typeface="+mj-ea"/>
                <a:cs typeface="+mj-cs"/>
              </a:rPr>
              <a:t>고유번호</a:t>
            </a:r>
            <a:endParaRPr lang="en-US" altLang="ko-KR" sz="4000" b="1" cap="all" spc="30" dirty="0"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전자공시 OPENDART 시스템">
            <a:extLst>
              <a:ext uri="{FF2B5EF4-FFF2-40B4-BE49-F238E27FC236}">
                <a16:creationId xmlns:a16="http://schemas.microsoft.com/office/drawing/2014/main" id="{251AF9C1-326C-6712-64BB-A6F05F98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00" y="897100"/>
            <a:ext cx="2952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사용자 - 무료 사회적인개 아이콘">
            <a:extLst>
              <a:ext uri="{FF2B5EF4-FFF2-40B4-BE49-F238E27FC236}">
                <a16:creationId xmlns:a16="http://schemas.microsoft.com/office/drawing/2014/main" id="{1179A54D-A195-C557-B23D-86DE15D0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321" y="4054251"/>
            <a:ext cx="2110946" cy="21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B77D0-4EF1-DE6F-83C6-60A2CAA4E57E}"/>
              </a:ext>
            </a:extLst>
          </p:cNvPr>
          <p:cNvSpPr txBox="1"/>
          <p:nvPr/>
        </p:nvSpPr>
        <p:spPr>
          <a:xfrm>
            <a:off x="1398888" y="3402228"/>
            <a:ext cx="7553069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009933"/>
                </a:solidFill>
                <a:effectLst/>
                <a:latin typeface="Courier New" panose="02070309020205020404" pitchFamily="49" charset="0"/>
              </a:rPr>
              <a:t>https://opendart.fss.or.kr/api/corpCode.xml?crtfc_key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BECB97-4C99-E277-0734-4A63E1C9B0D9}"/>
              </a:ext>
            </a:extLst>
          </p:cNvPr>
          <p:cNvSpPr txBox="1"/>
          <p:nvPr/>
        </p:nvSpPr>
        <p:spPr>
          <a:xfrm>
            <a:off x="6396828" y="1972566"/>
            <a:ext cx="1355121" cy="1254539"/>
          </a:xfrm>
          <a:custGeom>
            <a:avLst/>
            <a:gdLst/>
            <a:ahLst/>
            <a:cxnLst/>
            <a:rect l="l" t="t" r="r" b="b"/>
            <a:pathLst>
              <a:path w="1355121" h="1254539">
                <a:moveTo>
                  <a:pt x="445498" y="474151"/>
                </a:moveTo>
                <a:lnTo>
                  <a:pt x="623834" y="474151"/>
                </a:lnTo>
                <a:lnTo>
                  <a:pt x="623834" y="618564"/>
                </a:lnTo>
                <a:lnTo>
                  <a:pt x="476443" y="618564"/>
                </a:lnTo>
                <a:lnTo>
                  <a:pt x="476443" y="711737"/>
                </a:lnTo>
                <a:cubicBezTo>
                  <a:pt x="498812" y="711737"/>
                  <a:pt x="519132" y="711585"/>
                  <a:pt x="537402" y="711281"/>
                </a:cubicBezTo>
                <a:cubicBezTo>
                  <a:pt x="555671" y="710977"/>
                  <a:pt x="572593" y="710501"/>
                  <a:pt x="588167" y="709854"/>
                </a:cubicBezTo>
                <a:cubicBezTo>
                  <a:pt x="603741" y="709207"/>
                  <a:pt x="617368" y="708398"/>
                  <a:pt x="629046" y="707425"/>
                </a:cubicBezTo>
                <a:cubicBezTo>
                  <a:pt x="640724" y="706452"/>
                  <a:pt x="651611" y="705223"/>
                  <a:pt x="661707" y="703737"/>
                </a:cubicBezTo>
                <a:lnTo>
                  <a:pt x="664884" y="730264"/>
                </a:lnTo>
                <a:cubicBezTo>
                  <a:pt x="652925" y="732378"/>
                  <a:pt x="640288" y="733996"/>
                  <a:pt x="626974" y="735117"/>
                </a:cubicBezTo>
                <a:cubicBezTo>
                  <a:pt x="613660" y="736238"/>
                  <a:pt x="598323" y="737092"/>
                  <a:pt x="580963" y="737681"/>
                </a:cubicBezTo>
                <a:cubicBezTo>
                  <a:pt x="563603" y="738269"/>
                  <a:pt x="544051" y="738661"/>
                  <a:pt x="522309" y="738856"/>
                </a:cubicBezTo>
                <a:cubicBezTo>
                  <a:pt x="500566" y="739050"/>
                  <a:pt x="474963" y="739148"/>
                  <a:pt x="445498" y="739148"/>
                </a:cubicBezTo>
                <a:lnTo>
                  <a:pt x="445498" y="591544"/>
                </a:lnTo>
                <a:lnTo>
                  <a:pt x="592889" y="591544"/>
                </a:lnTo>
                <a:lnTo>
                  <a:pt x="592889" y="501562"/>
                </a:lnTo>
                <a:lnTo>
                  <a:pt x="445498" y="501562"/>
                </a:lnTo>
                <a:close/>
                <a:moveTo>
                  <a:pt x="37997" y="458952"/>
                </a:moveTo>
                <a:lnTo>
                  <a:pt x="224530" y="458952"/>
                </a:lnTo>
                <a:cubicBezTo>
                  <a:pt x="224530" y="472535"/>
                  <a:pt x="224419" y="486805"/>
                  <a:pt x="224198" y="501764"/>
                </a:cubicBezTo>
                <a:cubicBezTo>
                  <a:pt x="223978" y="516722"/>
                  <a:pt x="223667" y="530807"/>
                  <a:pt x="223267" y="544019"/>
                </a:cubicBezTo>
                <a:cubicBezTo>
                  <a:pt x="222867" y="557231"/>
                  <a:pt x="222334" y="570008"/>
                  <a:pt x="221667" y="582351"/>
                </a:cubicBezTo>
                <a:cubicBezTo>
                  <a:pt x="221001" y="594694"/>
                  <a:pt x="220231" y="604825"/>
                  <a:pt x="219358" y="612743"/>
                </a:cubicBezTo>
                <a:cubicBezTo>
                  <a:pt x="225308" y="612524"/>
                  <a:pt x="232397" y="612213"/>
                  <a:pt x="240625" y="611810"/>
                </a:cubicBezTo>
                <a:cubicBezTo>
                  <a:pt x="248854" y="611407"/>
                  <a:pt x="258091" y="610985"/>
                  <a:pt x="268336" y="610543"/>
                </a:cubicBezTo>
                <a:lnTo>
                  <a:pt x="269583" y="637641"/>
                </a:lnTo>
                <a:cubicBezTo>
                  <a:pt x="262031" y="638239"/>
                  <a:pt x="254244" y="638739"/>
                  <a:pt x="246222" y="639140"/>
                </a:cubicBezTo>
                <a:cubicBezTo>
                  <a:pt x="238200" y="639541"/>
                  <a:pt x="228911" y="639943"/>
                  <a:pt x="218356" y="640346"/>
                </a:cubicBezTo>
                <a:cubicBezTo>
                  <a:pt x="207802" y="640749"/>
                  <a:pt x="196340" y="641146"/>
                  <a:pt x="183971" y="641538"/>
                </a:cubicBezTo>
                <a:cubicBezTo>
                  <a:pt x="171602" y="641930"/>
                  <a:pt x="159323" y="642294"/>
                  <a:pt x="147134" y="642632"/>
                </a:cubicBezTo>
                <a:lnTo>
                  <a:pt x="147134" y="810931"/>
                </a:lnTo>
                <a:lnTo>
                  <a:pt x="115992" y="810931"/>
                </a:lnTo>
                <a:lnTo>
                  <a:pt x="115992" y="642944"/>
                </a:lnTo>
                <a:cubicBezTo>
                  <a:pt x="89792" y="643473"/>
                  <a:pt x="67124" y="643871"/>
                  <a:pt x="47987" y="644136"/>
                </a:cubicBezTo>
                <a:cubicBezTo>
                  <a:pt x="28851" y="644402"/>
                  <a:pt x="13700" y="644535"/>
                  <a:pt x="2534" y="644535"/>
                </a:cubicBezTo>
                <a:lnTo>
                  <a:pt x="0" y="616143"/>
                </a:lnTo>
                <a:cubicBezTo>
                  <a:pt x="52161" y="616143"/>
                  <a:pt x="96455" y="615764"/>
                  <a:pt x="132882" y="615005"/>
                </a:cubicBezTo>
                <a:cubicBezTo>
                  <a:pt x="143469" y="614739"/>
                  <a:pt x="153794" y="614505"/>
                  <a:pt x="163858" y="614305"/>
                </a:cubicBezTo>
                <a:cubicBezTo>
                  <a:pt x="173922" y="614105"/>
                  <a:pt x="182580" y="613905"/>
                  <a:pt x="189832" y="613705"/>
                </a:cubicBezTo>
                <a:cubicBezTo>
                  <a:pt x="190344" y="606206"/>
                  <a:pt x="190899" y="596933"/>
                  <a:pt x="191497" y="585887"/>
                </a:cubicBezTo>
                <a:cubicBezTo>
                  <a:pt x="192095" y="574841"/>
                  <a:pt x="192592" y="564807"/>
                  <a:pt x="192988" y="555787"/>
                </a:cubicBezTo>
                <a:lnTo>
                  <a:pt x="32757" y="563946"/>
                </a:lnTo>
                <a:lnTo>
                  <a:pt x="26798" y="535788"/>
                </a:lnTo>
                <a:lnTo>
                  <a:pt x="193475" y="529942"/>
                </a:lnTo>
                <a:cubicBezTo>
                  <a:pt x="193811" y="515874"/>
                  <a:pt x="193978" y="501479"/>
                  <a:pt x="193978" y="486757"/>
                </a:cubicBezTo>
                <a:lnTo>
                  <a:pt x="37997" y="486757"/>
                </a:lnTo>
                <a:close/>
                <a:moveTo>
                  <a:pt x="702282" y="439354"/>
                </a:moveTo>
                <a:lnTo>
                  <a:pt x="733227" y="439354"/>
                </a:lnTo>
                <a:lnTo>
                  <a:pt x="733227" y="825530"/>
                </a:lnTo>
                <a:lnTo>
                  <a:pt x="702282" y="825530"/>
                </a:lnTo>
                <a:close/>
                <a:moveTo>
                  <a:pt x="290982" y="439354"/>
                </a:moveTo>
                <a:lnTo>
                  <a:pt x="322124" y="439354"/>
                </a:lnTo>
                <a:lnTo>
                  <a:pt x="322124" y="825530"/>
                </a:lnTo>
                <a:lnTo>
                  <a:pt x="290982" y="825530"/>
                </a:lnTo>
                <a:lnTo>
                  <a:pt x="290982" y="708746"/>
                </a:lnTo>
                <a:lnTo>
                  <a:pt x="198187" y="708746"/>
                </a:lnTo>
                <a:lnTo>
                  <a:pt x="198187" y="681139"/>
                </a:lnTo>
                <a:lnTo>
                  <a:pt x="290982" y="681139"/>
                </a:lnTo>
                <a:close/>
                <a:moveTo>
                  <a:pt x="1120343" y="0"/>
                </a:moveTo>
                <a:lnTo>
                  <a:pt x="1355121" y="234778"/>
                </a:lnTo>
                <a:lnTo>
                  <a:pt x="1237732" y="234778"/>
                </a:lnTo>
                <a:lnTo>
                  <a:pt x="1237732" y="1254539"/>
                </a:lnTo>
                <a:lnTo>
                  <a:pt x="1002953" y="1254539"/>
                </a:lnTo>
                <a:lnTo>
                  <a:pt x="1002953" y="234778"/>
                </a:lnTo>
                <a:lnTo>
                  <a:pt x="885564" y="2347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3200" b="1" dirty="0"/>
          </a:p>
        </p:txBody>
      </p:sp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640F72FA-9AF0-A5B4-8122-439E9C2C654D}"/>
              </a:ext>
            </a:extLst>
          </p:cNvPr>
          <p:cNvSpPr/>
          <p:nvPr/>
        </p:nvSpPr>
        <p:spPr>
          <a:xfrm rot="16200000" flipH="1">
            <a:off x="5485518" y="2355036"/>
            <a:ext cx="4063682" cy="3794183"/>
          </a:xfrm>
          <a:prstGeom prst="bentUpArrow">
            <a:avLst>
              <a:gd name="adj1" fmla="val 5973"/>
              <a:gd name="adj2" fmla="val 7720"/>
              <a:gd name="adj3" fmla="val 1952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4" name="Picture 16" descr="Zip Computer Icons, eps format, text, logo png | PNGEgg">
            <a:extLst>
              <a:ext uri="{FF2B5EF4-FFF2-40B4-BE49-F238E27FC236}">
                <a16:creationId xmlns:a16="http://schemas.microsoft.com/office/drawing/2014/main" id="{D8BA8D69-7713-997E-003E-C000634E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00" b="96000" l="10000" r="90000">
                        <a14:foregroundMark x1="32889" y1="11833" x2="39556" y2="7500"/>
                        <a14:foregroundMark x1="39556" y1="7500" x2="52111" y2="5833"/>
                        <a14:foregroundMark x1="52111" y1="5833" x2="62556" y2="8667"/>
                        <a14:foregroundMark x1="62556" y1="8667" x2="66778" y2="22500"/>
                        <a14:foregroundMark x1="66778" y1="22500" x2="74222" y2="27000"/>
                        <a14:foregroundMark x1="41778" y1="6167" x2="48556" y2="5500"/>
                        <a14:foregroundMark x1="48556" y1="5500" x2="53667" y2="5500"/>
                        <a14:foregroundMark x1="51556" y1="54000" x2="52222" y2="54667"/>
                        <a14:foregroundMark x1="42222" y1="96000" x2="54667" y2="9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87" y="4409047"/>
            <a:ext cx="2121268" cy="141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6BC062F-709B-2BD7-C2EF-C5151253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" y="0"/>
            <a:ext cx="7912449" cy="68580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201A2B-EF48-99A0-40A6-56D5FBDAE756}"/>
              </a:ext>
            </a:extLst>
          </p:cNvPr>
          <p:cNvSpPr txBox="1"/>
          <p:nvPr/>
        </p:nvSpPr>
        <p:spPr>
          <a:xfrm>
            <a:off x="6396632" y="930814"/>
            <a:ext cx="2297108" cy="1027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110000"/>
              </a:lnSpc>
              <a:spcAft>
                <a:spcPts val="600"/>
              </a:spcAft>
            </a:pPr>
            <a:r>
              <a:rPr lang="en-US" altLang="ko-KR" sz="4400" b="1" i="0" dirty="0">
                <a:effectLst/>
              </a:rPr>
              <a:t>Result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7690D7D-A829-074B-6051-B21EF10A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132" y="2387599"/>
            <a:ext cx="6386047" cy="182458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6C8387-538A-16D1-CDC7-083D4D4837FD}"/>
              </a:ext>
            </a:extLst>
          </p:cNvPr>
          <p:cNvSpPr/>
          <p:nvPr/>
        </p:nvSpPr>
        <p:spPr>
          <a:xfrm>
            <a:off x="907226" y="1263649"/>
            <a:ext cx="2724974" cy="165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E669B5-6610-7E02-68CF-ADD7D7BCDBCB}"/>
              </a:ext>
            </a:extLst>
          </p:cNvPr>
          <p:cNvSpPr/>
          <p:nvPr/>
        </p:nvSpPr>
        <p:spPr>
          <a:xfrm>
            <a:off x="8877300" y="2654497"/>
            <a:ext cx="1308100" cy="4570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12DD9-0F50-8E9A-45D9-43F8AA655AF9}"/>
              </a:ext>
            </a:extLst>
          </p:cNvPr>
          <p:cNvSpPr txBox="1"/>
          <p:nvPr/>
        </p:nvSpPr>
        <p:spPr>
          <a:xfrm>
            <a:off x="8295274" y="1939279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rgbClr val="FF0000"/>
                </a:solidFill>
              </a:rPr>
              <a:t>결측치</a:t>
            </a:r>
            <a:r>
              <a:rPr lang="ko-KR" altLang="en-US" sz="3200" dirty="0">
                <a:solidFill>
                  <a:srgbClr val="FF0000"/>
                </a:solidFill>
              </a:rPr>
              <a:t> 발생</a:t>
            </a:r>
            <a:r>
              <a:rPr lang="en-US" altLang="ko-KR" sz="3200" dirty="0">
                <a:solidFill>
                  <a:srgbClr val="FF0000"/>
                </a:solidFill>
              </a:rPr>
              <a:t>!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2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2838</Words>
  <Application>Microsoft Office PowerPoint</Application>
  <PresentationFormat>와이드스크린</PresentationFormat>
  <Paragraphs>675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맑은 고딕</vt:lpstr>
      <vt:lpstr>Malgun Gothic Semilight</vt:lpstr>
      <vt:lpstr>Arial</vt:lpstr>
      <vt:lpstr>Courier New</vt:lpstr>
      <vt:lpstr>ChronicleVTI</vt:lpstr>
      <vt:lpstr>재무제표 기반 5대 게임사 주가 요인 분석/예측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상현 이</dc:creator>
  <cp:lastModifiedBy>상현 이</cp:lastModifiedBy>
  <cp:revision>4</cp:revision>
  <cp:lastPrinted>2025-12-04T11:54:45Z</cp:lastPrinted>
  <dcterms:created xsi:type="dcterms:W3CDTF">2025-12-04T11:31:09Z</dcterms:created>
  <dcterms:modified xsi:type="dcterms:W3CDTF">2025-12-04T18:37:28Z</dcterms:modified>
</cp:coreProperties>
</file>